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2" r:id="rId3"/>
    <p:sldId id="262" r:id="rId4"/>
    <p:sldId id="274" r:id="rId5"/>
    <p:sldId id="270" r:id="rId6"/>
    <p:sldId id="273" r:id="rId7"/>
    <p:sldId id="276" r:id="rId8"/>
    <p:sldId id="277" r:id="rId9"/>
    <p:sldId id="275" r:id="rId10"/>
    <p:sldId id="271" r:id="rId11"/>
    <p:sldId id="278" r:id="rId12"/>
    <p:sldId id="279" r:id="rId13"/>
    <p:sldId id="264" r:id="rId14"/>
    <p:sldId id="269" r:id="rId1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56"/>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DF3E-86FA-4740-8DDC-3C3C19811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11A93AAC-7BC0-43C6-A405-8A2805AF7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BBDFD3E8-23D7-4217-997A-A3F27D84F959}"/>
              </a:ext>
            </a:extLst>
          </p:cNvPr>
          <p:cNvSpPr>
            <a:spLocks noGrp="1"/>
          </p:cNvSpPr>
          <p:nvPr>
            <p:ph type="dt" sz="half" idx="10"/>
          </p:nvPr>
        </p:nvSpPr>
        <p:spPr/>
        <p:txBody>
          <a:bodyPr/>
          <a:lstStyle/>
          <a:p>
            <a:fld id="{08036245-AF3D-4D9C-9098-6CD4CE958BD8}" type="datetimeFigureOut">
              <a:rPr lang="sr-Latn-RS" smtClean="0"/>
              <a:t>25.1.2024.</a:t>
            </a:fld>
            <a:endParaRPr lang="sr-Latn-RS"/>
          </a:p>
        </p:txBody>
      </p:sp>
      <p:sp>
        <p:nvSpPr>
          <p:cNvPr id="5" name="Footer Placeholder 4">
            <a:extLst>
              <a:ext uri="{FF2B5EF4-FFF2-40B4-BE49-F238E27FC236}">
                <a16:creationId xmlns:a16="http://schemas.microsoft.com/office/drawing/2014/main" id="{7766463A-E977-4D23-91F8-932B811DED2F}"/>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C5CB6FF-87B1-4A55-AEE4-F94BB244D262}"/>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187273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69F2-21D3-479D-A4FD-DE782506B7B1}"/>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D2626243-5905-4D33-A26E-B6D263F6D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266E14BA-BF1B-41DA-B96D-41762194BA59}"/>
              </a:ext>
            </a:extLst>
          </p:cNvPr>
          <p:cNvSpPr>
            <a:spLocks noGrp="1"/>
          </p:cNvSpPr>
          <p:nvPr>
            <p:ph type="dt" sz="half" idx="10"/>
          </p:nvPr>
        </p:nvSpPr>
        <p:spPr/>
        <p:txBody>
          <a:bodyPr/>
          <a:lstStyle/>
          <a:p>
            <a:fld id="{08036245-AF3D-4D9C-9098-6CD4CE958BD8}" type="datetimeFigureOut">
              <a:rPr lang="sr-Latn-RS" smtClean="0"/>
              <a:t>25.1.2024.</a:t>
            </a:fld>
            <a:endParaRPr lang="sr-Latn-RS"/>
          </a:p>
        </p:txBody>
      </p:sp>
      <p:sp>
        <p:nvSpPr>
          <p:cNvPr id="5" name="Footer Placeholder 4">
            <a:extLst>
              <a:ext uri="{FF2B5EF4-FFF2-40B4-BE49-F238E27FC236}">
                <a16:creationId xmlns:a16="http://schemas.microsoft.com/office/drawing/2014/main" id="{B6E25B89-AAE3-4A64-8FCF-C8757786D293}"/>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F93574AF-7A68-42DE-B9C4-FDE8EB0810AD}"/>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17159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D019B-A9E4-4F27-9C4D-7E42080A2D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95C6DF2A-FF7F-4FA8-9075-617BED525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554440AC-3E43-4453-95B1-447C06DDC81B}"/>
              </a:ext>
            </a:extLst>
          </p:cNvPr>
          <p:cNvSpPr>
            <a:spLocks noGrp="1"/>
          </p:cNvSpPr>
          <p:nvPr>
            <p:ph type="dt" sz="half" idx="10"/>
          </p:nvPr>
        </p:nvSpPr>
        <p:spPr/>
        <p:txBody>
          <a:bodyPr/>
          <a:lstStyle/>
          <a:p>
            <a:fld id="{08036245-AF3D-4D9C-9098-6CD4CE958BD8}" type="datetimeFigureOut">
              <a:rPr lang="sr-Latn-RS" smtClean="0"/>
              <a:t>25.1.2024.</a:t>
            </a:fld>
            <a:endParaRPr lang="sr-Latn-RS"/>
          </a:p>
        </p:txBody>
      </p:sp>
      <p:sp>
        <p:nvSpPr>
          <p:cNvPr id="5" name="Footer Placeholder 4">
            <a:extLst>
              <a:ext uri="{FF2B5EF4-FFF2-40B4-BE49-F238E27FC236}">
                <a16:creationId xmlns:a16="http://schemas.microsoft.com/office/drawing/2014/main" id="{B587BE8C-A1A3-4567-BFF1-DA0ECFDDF30C}"/>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7814C9E3-5454-49FD-B404-C30B6258E6AF}"/>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23557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F9BD-3417-4D66-BD24-AEFB9D4F9C26}"/>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DA616C41-42B2-405B-B5E7-E2DEA92F27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4BBF066F-56B1-44CC-A1E5-D3AB208D5848}"/>
              </a:ext>
            </a:extLst>
          </p:cNvPr>
          <p:cNvSpPr>
            <a:spLocks noGrp="1"/>
          </p:cNvSpPr>
          <p:nvPr>
            <p:ph type="dt" sz="half" idx="10"/>
          </p:nvPr>
        </p:nvSpPr>
        <p:spPr/>
        <p:txBody>
          <a:bodyPr/>
          <a:lstStyle/>
          <a:p>
            <a:fld id="{08036245-AF3D-4D9C-9098-6CD4CE958BD8}" type="datetimeFigureOut">
              <a:rPr lang="sr-Latn-RS" smtClean="0"/>
              <a:t>25.1.2024.</a:t>
            </a:fld>
            <a:endParaRPr lang="sr-Latn-RS"/>
          </a:p>
        </p:txBody>
      </p:sp>
      <p:sp>
        <p:nvSpPr>
          <p:cNvPr id="5" name="Footer Placeholder 4">
            <a:extLst>
              <a:ext uri="{FF2B5EF4-FFF2-40B4-BE49-F238E27FC236}">
                <a16:creationId xmlns:a16="http://schemas.microsoft.com/office/drawing/2014/main" id="{2B4AB8A7-D5D5-431C-9041-803DBD81D2D4}"/>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1BA32B6D-5A4E-448A-A019-CD5B1F82E5BB}"/>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1359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5F4B-ACE2-427F-9D25-BBFDE9E02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CCE187FC-9135-4A6A-8BBF-64B99276B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D4D780-60A3-48F6-B844-B474FAD957EB}"/>
              </a:ext>
            </a:extLst>
          </p:cNvPr>
          <p:cNvSpPr>
            <a:spLocks noGrp="1"/>
          </p:cNvSpPr>
          <p:nvPr>
            <p:ph type="dt" sz="half" idx="10"/>
          </p:nvPr>
        </p:nvSpPr>
        <p:spPr/>
        <p:txBody>
          <a:bodyPr/>
          <a:lstStyle/>
          <a:p>
            <a:fld id="{08036245-AF3D-4D9C-9098-6CD4CE958BD8}" type="datetimeFigureOut">
              <a:rPr lang="sr-Latn-RS" smtClean="0"/>
              <a:t>25.1.2024.</a:t>
            </a:fld>
            <a:endParaRPr lang="sr-Latn-RS"/>
          </a:p>
        </p:txBody>
      </p:sp>
      <p:sp>
        <p:nvSpPr>
          <p:cNvPr id="5" name="Footer Placeholder 4">
            <a:extLst>
              <a:ext uri="{FF2B5EF4-FFF2-40B4-BE49-F238E27FC236}">
                <a16:creationId xmlns:a16="http://schemas.microsoft.com/office/drawing/2014/main" id="{93C4FBD2-70B9-4F46-A242-C1EA5D38F4CB}"/>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AB329EA4-8194-41F5-BC4F-57763504C8E8}"/>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7017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E679-7296-4C95-AA5F-AC03F6126637}"/>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DA364400-E618-4F20-B579-728816372F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B7B10764-5166-40A7-A989-36690C5EA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235138EC-3EA1-4E5D-B571-E2652BA1A20F}"/>
              </a:ext>
            </a:extLst>
          </p:cNvPr>
          <p:cNvSpPr>
            <a:spLocks noGrp="1"/>
          </p:cNvSpPr>
          <p:nvPr>
            <p:ph type="dt" sz="half" idx="10"/>
          </p:nvPr>
        </p:nvSpPr>
        <p:spPr/>
        <p:txBody>
          <a:bodyPr/>
          <a:lstStyle/>
          <a:p>
            <a:fld id="{08036245-AF3D-4D9C-9098-6CD4CE958BD8}" type="datetimeFigureOut">
              <a:rPr lang="sr-Latn-RS" smtClean="0"/>
              <a:t>25.1.2024.</a:t>
            </a:fld>
            <a:endParaRPr lang="sr-Latn-RS"/>
          </a:p>
        </p:txBody>
      </p:sp>
      <p:sp>
        <p:nvSpPr>
          <p:cNvPr id="6" name="Footer Placeholder 5">
            <a:extLst>
              <a:ext uri="{FF2B5EF4-FFF2-40B4-BE49-F238E27FC236}">
                <a16:creationId xmlns:a16="http://schemas.microsoft.com/office/drawing/2014/main" id="{C0EA822F-217C-4997-A784-9927037BA806}"/>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BA8A2163-F969-4158-A792-1A72D9E90C46}"/>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53531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F9A9-5824-4224-9066-961194C91E45}"/>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C2863D84-51A1-4419-A64F-0F9AAE38E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158AA-C3A9-4FCA-84CD-DB6114D3B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89067A79-AD2C-4141-8BFE-6C22DBA15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C4A9B-43F4-4349-B4CE-F7E2A1025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143E97F4-FCE0-496D-9AAC-83A33D6FF9F7}"/>
              </a:ext>
            </a:extLst>
          </p:cNvPr>
          <p:cNvSpPr>
            <a:spLocks noGrp="1"/>
          </p:cNvSpPr>
          <p:nvPr>
            <p:ph type="dt" sz="half" idx="10"/>
          </p:nvPr>
        </p:nvSpPr>
        <p:spPr/>
        <p:txBody>
          <a:bodyPr/>
          <a:lstStyle/>
          <a:p>
            <a:fld id="{08036245-AF3D-4D9C-9098-6CD4CE958BD8}" type="datetimeFigureOut">
              <a:rPr lang="sr-Latn-RS" smtClean="0"/>
              <a:t>25.1.2024.</a:t>
            </a:fld>
            <a:endParaRPr lang="sr-Latn-RS"/>
          </a:p>
        </p:txBody>
      </p:sp>
      <p:sp>
        <p:nvSpPr>
          <p:cNvPr id="8" name="Footer Placeholder 7">
            <a:extLst>
              <a:ext uri="{FF2B5EF4-FFF2-40B4-BE49-F238E27FC236}">
                <a16:creationId xmlns:a16="http://schemas.microsoft.com/office/drawing/2014/main" id="{CEE745BB-A68D-49FF-80FD-DA5FEEBCC0CE}"/>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9F2FDDB8-1C5C-4151-9458-567B2FA5A101}"/>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707671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A703-9838-4EEC-ACB2-2BCE06F86D47}"/>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0CD87DC8-50F0-4C49-B10A-5628C918DFEA}"/>
              </a:ext>
            </a:extLst>
          </p:cNvPr>
          <p:cNvSpPr>
            <a:spLocks noGrp="1"/>
          </p:cNvSpPr>
          <p:nvPr>
            <p:ph type="dt" sz="half" idx="10"/>
          </p:nvPr>
        </p:nvSpPr>
        <p:spPr/>
        <p:txBody>
          <a:bodyPr/>
          <a:lstStyle/>
          <a:p>
            <a:fld id="{08036245-AF3D-4D9C-9098-6CD4CE958BD8}" type="datetimeFigureOut">
              <a:rPr lang="sr-Latn-RS" smtClean="0"/>
              <a:t>25.1.2024.</a:t>
            </a:fld>
            <a:endParaRPr lang="sr-Latn-RS"/>
          </a:p>
        </p:txBody>
      </p:sp>
      <p:sp>
        <p:nvSpPr>
          <p:cNvPr id="4" name="Footer Placeholder 3">
            <a:extLst>
              <a:ext uri="{FF2B5EF4-FFF2-40B4-BE49-F238E27FC236}">
                <a16:creationId xmlns:a16="http://schemas.microsoft.com/office/drawing/2014/main" id="{E8FD19BE-930E-4F08-AB4C-7F1945BC1D1F}"/>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1D880E6A-B6B0-46A5-B969-1E53E4F94286}"/>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200683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C5DE9-3C5C-416D-9977-FE43D603FA55}"/>
              </a:ext>
            </a:extLst>
          </p:cNvPr>
          <p:cNvSpPr>
            <a:spLocks noGrp="1"/>
          </p:cNvSpPr>
          <p:nvPr>
            <p:ph type="dt" sz="half" idx="10"/>
          </p:nvPr>
        </p:nvSpPr>
        <p:spPr/>
        <p:txBody>
          <a:bodyPr/>
          <a:lstStyle/>
          <a:p>
            <a:fld id="{08036245-AF3D-4D9C-9098-6CD4CE958BD8}" type="datetimeFigureOut">
              <a:rPr lang="sr-Latn-RS" smtClean="0"/>
              <a:t>25.1.2024.</a:t>
            </a:fld>
            <a:endParaRPr lang="sr-Latn-RS"/>
          </a:p>
        </p:txBody>
      </p:sp>
      <p:sp>
        <p:nvSpPr>
          <p:cNvPr id="3" name="Footer Placeholder 2">
            <a:extLst>
              <a:ext uri="{FF2B5EF4-FFF2-40B4-BE49-F238E27FC236}">
                <a16:creationId xmlns:a16="http://schemas.microsoft.com/office/drawing/2014/main" id="{BEDAD3E5-FFDA-496E-84DB-4514453B543F}"/>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E8887E1B-9790-46A2-900E-E91744702D8D}"/>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06228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62E7-CAA0-4F39-A17F-6B605DFCF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A1322F73-91C7-4917-8F10-6548FE78C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5E73986F-F4F8-4CB7-A2B0-69FAC096A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3F921-D732-485A-9E9D-FFA76D30905D}"/>
              </a:ext>
            </a:extLst>
          </p:cNvPr>
          <p:cNvSpPr>
            <a:spLocks noGrp="1"/>
          </p:cNvSpPr>
          <p:nvPr>
            <p:ph type="dt" sz="half" idx="10"/>
          </p:nvPr>
        </p:nvSpPr>
        <p:spPr/>
        <p:txBody>
          <a:bodyPr/>
          <a:lstStyle/>
          <a:p>
            <a:fld id="{08036245-AF3D-4D9C-9098-6CD4CE958BD8}" type="datetimeFigureOut">
              <a:rPr lang="sr-Latn-RS" smtClean="0"/>
              <a:t>25.1.2024.</a:t>
            </a:fld>
            <a:endParaRPr lang="sr-Latn-RS"/>
          </a:p>
        </p:txBody>
      </p:sp>
      <p:sp>
        <p:nvSpPr>
          <p:cNvPr id="6" name="Footer Placeholder 5">
            <a:extLst>
              <a:ext uri="{FF2B5EF4-FFF2-40B4-BE49-F238E27FC236}">
                <a16:creationId xmlns:a16="http://schemas.microsoft.com/office/drawing/2014/main" id="{32286533-7A00-4ABC-8075-3C3B74F560F8}"/>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87B031D5-92CE-46F2-A2CB-95A439DFCD00}"/>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12387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FABA-0B1F-4407-AB8D-EAD9D1771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16F34108-1E39-4036-A6B9-D3C0E1E25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5F879C65-6AD6-4270-9FB0-F6DC17BB3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F2975-F6C0-4E81-948C-A48CFFBEA8E3}"/>
              </a:ext>
            </a:extLst>
          </p:cNvPr>
          <p:cNvSpPr>
            <a:spLocks noGrp="1"/>
          </p:cNvSpPr>
          <p:nvPr>
            <p:ph type="dt" sz="half" idx="10"/>
          </p:nvPr>
        </p:nvSpPr>
        <p:spPr/>
        <p:txBody>
          <a:bodyPr/>
          <a:lstStyle/>
          <a:p>
            <a:fld id="{08036245-AF3D-4D9C-9098-6CD4CE958BD8}" type="datetimeFigureOut">
              <a:rPr lang="sr-Latn-RS" smtClean="0"/>
              <a:t>25.1.2024.</a:t>
            </a:fld>
            <a:endParaRPr lang="sr-Latn-RS"/>
          </a:p>
        </p:txBody>
      </p:sp>
      <p:sp>
        <p:nvSpPr>
          <p:cNvPr id="6" name="Footer Placeholder 5">
            <a:extLst>
              <a:ext uri="{FF2B5EF4-FFF2-40B4-BE49-F238E27FC236}">
                <a16:creationId xmlns:a16="http://schemas.microsoft.com/office/drawing/2014/main" id="{551DFD0E-0450-45CA-B399-FF61E31B0942}"/>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D4FD3677-5B02-48ED-8E05-BE4D6390FBC7}"/>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41492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ACF83-7E93-4A82-ACB2-0186FD247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B0D2E418-09B4-4743-98EE-79863F33D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48099524-FE23-4EDC-8357-87FEAD8EF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36245-AF3D-4D9C-9098-6CD4CE958BD8}" type="datetimeFigureOut">
              <a:rPr lang="sr-Latn-RS" smtClean="0"/>
              <a:t>25.1.2024.</a:t>
            </a:fld>
            <a:endParaRPr lang="sr-Latn-RS"/>
          </a:p>
        </p:txBody>
      </p:sp>
      <p:sp>
        <p:nvSpPr>
          <p:cNvPr id="5" name="Footer Placeholder 4">
            <a:extLst>
              <a:ext uri="{FF2B5EF4-FFF2-40B4-BE49-F238E27FC236}">
                <a16:creationId xmlns:a16="http://schemas.microsoft.com/office/drawing/2014/main" id="{C11F4392-C05B-4411-81C7-54CC297B2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AD30D7EA-27D0-4834-849B-EA23F72E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1BCD8-9869-49E9-96EB-E56DECB783D2}" type="slidenum">
              <a:rPr lang="sr-Latn-RS" smtClean="0"/>
              <a:t>‹#›</a:t>
            </a:fld>
            <a:endParaRPr lang="sr-Latn-RS"/>
          </a:p>
        </p:txBody>
      </p:sp>
    </p:spTree>
    <p:extLst>
      <p:ext uri="{BB962C8B-B14F-4D97-AF65-F5344CB8AC3E}">
        <p14:creationId xmlns:p14="http://schemas.microsoft.com/office/powerpoint/2010/main" val="266595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pixabay.com/" TargetMode="Externa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317072" y="310273"/>
            <a:ext cx="6567700" cy="3192875"/>
          </a:xfrm>
        </p:spPr>
        <p:txBody>
          <a:bodyPr>
            <a:noAutofit/>
          </a:bodyPr>
          <a:lstStyle/>
          <a:p>
            <a:r>
              <a:rPr lang="en-GB" sz="4000" b="1" dirty="0">
                <a:solidFill>
                  <a:srgbClr val="FF0000"/>
                </a:solidFill>
                <a:latin typeface="Arial" panose="020B0604020202020204" pitchFamily="34" charset="0"/>
                <a:cs typeface="Arial" panose="020B0604020202020204" pitchFamily="34" charset="0"/>
              </a:rPr>
              <a:t>RAZVOJNE KARAKTERISTIKE MLADIH</a:t>
            </a:r>
            <a:br>
              <a:rPr lang="en-GB" sz="4000" b="1" dirty="0">
                <a:solidFill>
                  <a:srgbClr val="FF0000"/>
                </a:solidFill>
                <a:latin typeface="Arial" panose="020B0604020202020204" pitchFamily="34" charset="0"/>
                <a:cs typeface="Arial" panose="020B0604020202020204" pitchFamily="34" charset="0"/>
              </a:rPr>
            </a:br>
            <a:r>
              <a:rPr lang="en-GB" sz="4000" b="1" dirty="0">
                <a:solidFill>
                  <a:srgbClr val="FF0000"/>
                </a:solidFill>
                <a:latin typeface="Arial" panose="020B0604020202020204" pitchFamily="34" charset="0"/>
                <a:cs typeface="Arial" panose="020B0604020202020204" pitchFamily="34" charset="0"/>
              </a:rPr>
              <a:t>UZRASTA 11 DO 14 GODINA</a:t>
            </a:r>
            <a:endParaRPr lang="sr-Latn-RS" sz="4000" b="1" dirty="0">
              <a:solidFill>
                <a:srgbClr val="FF0000"/>
              </a:solidFill>
              <a:latin typeface="Arial" panose="020B0604020202020204" pitchFamily="34" charset="0"/>
              <a:cs typeface="Arial" panose="020B0604020202020204" pitchFamily="34" charset="0"/>
            </a:endParaRPr>
          </a:p>
        </p:txBody>
      </p:sp>
      <p:sp>
        <p:nvSpPr>
          <p:cNvPr id="4" name="Text Box 7"/>
          <p:cNvSpPr txBox="1">
            <a:spLocks noChangeArrowheads="1"/>
          </p:cNvSpPr>
          <p:nvPr/>
        </p:nvSpPr>
        <p:spPr bwMode="auto">
          <a:xfrm>
            <a:off x="2112884" y="6274852"/>
            <a:ext cx="7093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r>
              <a:rPr lang="en-GB" altLang="en-US" sz="1200" b="1" dirty="0" err="1"/>
              <a:t>Programski</a:t>
            </a:r>
            <a:r>
              <a:rPr lang="en-GB" altLang="en-US" sz="1200" b="1" dirty="0"/>
              <a:t> </a:t>
            </a:r>
            <a:r>
              <a:rPr lang="en-GB" altLang="en-US" sz="1200" b="1" dirty="0" err="1"/>
              <a:t>zadatak</a:t>
            </a:r>
            <a:r>
              <a:rPr lang="en-GB" altLang="en-US" sz="1200" b="1" dirty="0"/>
              <a:t> </a:t>
            </a:r>
            <a:r>
              <a:rPr lang="en-GB" altLang="en-US" sz="1200" b="1" dirty="0" err="1"/>
              <a:t>Posebnog</a:t>
            </a:r>
            <a:r>
              <a:rPr lang="en-GB" altLang="en-US" sz="1200" b="1" dirty="0"/>
              <a:t> </a:t>
            </a:r>
            <a:r>
              <a:rPr lang="en-GB" altLang="en-US" sz="1200" b="1" dirty="0" err="1"/>
              <a:t>programa</a:t>
            </a:r>
            <a:r>
              <a:rPr lang="en-GB" altLang="en-US" sz="1200" b="1" dirty="0"/>
              <a:t> u </a:t>
            </a:r>
            <a:r>
              <a:rPr lang="en-GB" altLang="en-US" sz="1200" b="1" dirty="0" err="1"/>
              <a:t>oblasti</a:t>
            </a:r>
            <a:r>
              <a:rPr lang="en-GB" altLang="en-US" sz="1200" b="1" dirty="0"/>
              <a:t> </a:t>
            </a:r>
            <a:r>
              <a:rPr lang="en-GB" altLang="en-US" sz="1200" b="1" dirty="0" err="1"/>
              <a:t>javnog</a:t>
            </a:r>
            <a:r>
              <a:rPr lang="en-GB" altLang="en-US" sz="1200" b="1" dirty="0"/>
              <a:t> </a:t>
            </a:r>
            <a:r>
              <a:rPr lang="en-GB" altLang="en-US" sz="1200" b="1" dirty="0" err="1"/>
              <a:t>zdravlja</a:t>
            </a:r>
            <a:r>
              <a:rPr lang="en-GB" altLang="en-US" sz="1200" b="1" dirty="0"/>
              <a:t> za APV u 2020. </a:t>
            </a:r>
            <a:r>
              <a:rPr lang="en-GB" altLang="en-US" sz="1200" b="1" dirty="0" err="1"/>
              <a:t>godini</a:t>
            </a:r>
            <a:r>
              <a:rPr lang="en-GB" altLang="en-US" sz="1200" b="1" dirty="0"/>
              <a:t>:</a:t>
            </a:r>
          </a:p>
          <a:p>
            <a:pPr algn="ctr">
              <a:lnSpc>
                <a:spcPct val="100000"/>
              </a:lnSpc>
              <a:spcBef>
                <a:spcPct val="0"/>
              </a:spcBef>
              <a:buClrTx/>
              <a:buSzTx/>
              <a:buFontTx/>
              <a:buNone/>
            </a:pPr>
            <a:r>
              <a:rPr lang="en-GB" altLang="en-US" sz="1200" b="1" dirty="0" err="1"/>
              <a:t>Unapređenje</a:t>
            </a:r>
            <a:r>
              <a:rPr lang="en-GB" altLang="en-US" sz="1200" b="1" dirty="0"/>
              <a:t> </a:t>
            </a:r>
            <a:r>
              <a:rPr lang="en-GB" altLang="en-US" sz="1200" b="1" dirty="0" err="1"/>
              <a:t>zdravstvene</a:t>
            </a:r>
            <a:r>
              <a:rPr lang="en-GB" altLang="en-US" sz="1200" b="1" dirty="0"/>
              <a:t> </a:t>
            </a:r>
            <a:r>
              <a:rPr lang="en-GB" altLang="en-US" sz="1200" b="1" dirty="0" err="1"/>
              <a:t>pismenosti</a:t>
            </a:r>
            <a:r>
              <a:rPr lang="en-GB" altLang="en-US" sz="1200" b="1" dirty="0"/>
              <a:t> </a:t>
            </a:r>
            <a:r>
              <a:rPr lang="en-GB" altLang="en-US" sz="1200" b="1" dirty="0" err="1"/>
              <a:t>populacije</a:t>
            </a:r>
            <a:r>
              <a:rPr lang="en-GB" altLang="en-US" sz="1200" b="1" dirty="0"/>
              <a:t> – „</a:t>
            </a:r>
            <a:r>
              <a:rPr lang="en-GB" altLang="en-US" sz="1200" b="1" dirty="0" err="1"/>
              <a:t>Znanjem</a:t>
            </a:r>
            <a:r>
              <a:rPr lang="en-GB" altLang="en-US" sz="1200" b="1" dirty="0"/>
              <a:t> do </a:t>
            </a:r>
            <a:r>
              <a:rPr lang="en-GB" altLang="en-US" sz="1200" b="1" dirty="0" err="1"/>
              <a:t>zdravih</a:t>
            </a:r>
            <a:r>
              <a:rPr lang="en-GB" altLang="en-US" sz="1200" b="1" dirty="0"/>
              <a:t> </a:t>
            </a:r>
            <a:r>
              <a:rPr lang="en-GB" altLang="en-US" sz="1200" b="1" dirty="0" err="1"/>
              <a:t>izbora</a:t>
            </a:r>
            <a:r>
              <a:rPr lang="en-GB" altLang="en-US" sz="1200" b="1" dirty="0"/>
              <a:t>“ </a:t>
            </a:r>
          </a:p>
        </p:txBody>
      </p:sp>
      <p:sp>
        <p:nvSpPr>
          <p:cNvPr id="5" name="TextBox 4">
            <a:extLst>
              <a:ext uri="{FF2B5EF4-FFF2-40B4-BE49-F238E27FC236}">
                <a16:creationId xmlns:a16="http://schemas.microsoft.com/office/drawing/2014/main" id="{512AAA9C-7B95-4ABD-A0C0-1871C1420347}"/>
              </a:ext>
            </a:extLst>
          </p:cNvPr>
          <p:cNvSpPr txBox="1"/>
          <p:nvPr/>
        </p:nvSpPr>
        <p:spPr>
          <a:xfrm>
            <a:off x="3415156" y="4112801"/>
            <a:ext cx="4210146"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Prof. </a:t>
            </a:r>
            <a:r>
              <a:rPr lang="en-GB" sz="2000" dirty="0" err="1">
                <a:latin typeface="Arial" panose="020B0604020202020204" pitchFamily="34" charset="0"/>
                <a:cs typeface="Arial" panose="020B0604020202020204" pitchFamily="34" charset="0"/>
              </a:rPr>
              <a:t>dr</a:t>
            </a:r>
            <a:r>
              <a:rPr lang="en-GB" sz="2000" dirty="0">
                <a:latin typeface="Arial" panose="020B0604020202020204" pitchFamily="34" charset="0"/>
                <a:cs typeface="Arial" panose="020B0604020202020204" pitchFamily="34" charset="0"/>
              </a:rPr>
              <a:t> Jelena </a:t>
            </a:r>
            <a:r>
              <a:rPr lang="en-GB" sz="2000" dirty="0" err="1">
                <a:latin typeface="Arial" panose="020B0604020202020204" pitchFamily="34" charset="0"/>
                <a:cs typeface="Arial" panose="020B0604020202020204" pitchFamily="34" charset="0"/>
              </a:rPr>
              <a:t>Bjelanović</a:t>
            </a:r>
            <a:endParaRPr lang="en-GB" sz="2000" dirty="0">
              <a:latin typeface="Arial" panose="020B0604020202020204" pitchFamily="34" charset="0"/>
              <a:cs typeface="Arial" panose="020B0604020202020204" pitchFamily="34" charset="0"/>
            </a:endParaRPr>
          </a:p>
          <a:p>
            <a:pPr algn="ctr"/>
            <a:r>
              <a:rPr lang="en-GB" sz="2000" dirty="0" err="1">
                <a:latin typeface="Arial" panose="020B0604020202020204" pitchFamily="34" charset="0"/>
                <a:cs typeface="Arial" panose="020B0604020202020204" pitchFamily="34" charset="0"/>
              </a:rPr>
              <a:t>Dragica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Jovišević</a:t>
            </a:r>
            <a:endParaRPr lang="en-GB"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5916B86-B2E7-4756-9B49-FB03E48644D5}"/>
              </a:ext>
            </a:extLst>
          </p:cNvPr>
          <p:cNvPicPr>
            <a:picLocks noChangeAspect="1"/>
          </p:cNvPicPr>
          <p:nvPr/>
        </p:nvPicPr>
        <p:blipFill>
          <a:blip r:embed="rId2"/>
          <a:stretch>
            <a:fillRect/>
          </a:stretch>
        </p:blipFill>
        <p:spPr>
          <a:xfrm>
            <a:off x="189440" y="3234109"/>
            <a:ext cx="3189395" cy="2126263"/>
          </a:xfrm>
          <a:prstGeom prst="rect">
            <a:avLst/>
          </a:prstGeom>
        </p:spPr>
      </p:pic>
      <p:pic>
        <p:nvPicPr>
          <p:cNvPr id="1026" name="Picture 2" descr="Music, Headphones, Dancing, Women">
            <a:extLst>
              <a:ext uri="{FF2B5EF4-FFF2-40B4-BE49-F238E27FC236}">
                <a16:creationId xmlns:a16="http://schemas.microsoft.com/office/drawing/2014/main" id="{8AE0B6AD-7F5F-4691-968E-48BA5C7EE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080" y="4610254"/>
            <a:ext cx="2766143" cy="2126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30081F5-03A6-4A30-87DA-C94F13AB6560}"/>
              </a:ext>
            </a:extLst>
          </p:cNvPr>
          <p:cNvPicPr>
            <a:picLocks noChangeAspect="1"/>
          </p:cNvPicPr>
          <p:nvPr/>
        </p:nvPicPr>
        <p:blipFill>
          <a:blip r:embed="rId4"/>
          <a:stretch>
            <a:fillRect/>
          </a:stretch>
        </p:blipFill>
        <p:spPr>
          <a:xfrm>
            <a:off x="8993080" y="1571348"/>
            <a:ext cx="3070389" cy="2961006"/>
          </a:xfrm>
          <a:prstGeom prst="rect">
            <a:avLst/>
          </a:prstGeom>
        </p:spPr>
      </p:pic>
      <p:pic>
        <p:nvPicPr>
          <p:cNvPr id="7" name="Picture 6">
            <a:extLst>
              <a:ext uri="{FF2B5EF4-FFF2-40B4-BE49-F238E27FC236}">
                <a16:creationId xmlns:a16="http://schemas.microsoft.com/office/drawing/2014/main" id="{57FFC159-9C91-4A12-A6E9-DD23A30E52C5}"/>
              </a:ext>
            </a:extLst>
          </p:cNvPr>
          <p:cNvPicPr>
            <a:picLocks noChangeAspect="1"/>
          </p:cNvPicPr>
          <p:nvPr/>
        </p:nvPicPr>
        <p:blipFill>
          <a:blip r:embed="rId5"/>
          <a:stretch>
            <a:fillRect/>
          </a:stretch>
        </p:blipFill>
        <p:spPr>
          <a:xfrm>
            <a:off x="3906176" y="5665199"/>
            <a:ext cx="3329126" cy="609653"/>
          </a:xfrm>
          <a:prstGeom prst="rect">
            <a:avLst/>
          </a:prstGeom>
        </p:spPr>
      </p:pic>
      <p:pic>
        <p:nvPicPr>
          <p:cNvPr id="9" name="Picture 6">
            <a:extLst>
              <a:ext uri="{FF2B5EF4-FFF2-40B4-BE49-F238E27FC236}">
                <a16:creationId xmlns:a16="http://schemas.microsoft.com/office/drawing/2014/main" id="{DF609BD3-7042-4F06-B088-A4FDF6A80A7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1291" y="70867"/>
            <a:ext cx="20494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A09F9B96-5E87-4C5F-BC48-81498335D4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1722" y="310274"/>
            <a:ext cx="2951747" cy="908982"/>
          </a:xfrm>
          <a:prstGeom prst="rect">
            <a:avLst/>
          </a:prstGeom>
        </p:spPr>
      </p:pic>
    </p:spTree>
    <p:extLst>
      <p:ext uri="{BB962C8B-B14F-4D97-AF65-F5344CB8AC3E}">
        <p14:creationId xmlns:p14="http://schemas.microsoft.com/office/powerpoint/2010/main" val="755168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38CC2-0842-4EBD-95B3-6CAB93B50981}"/>
              </a:ext>
            </a:extLst>
          </p:cNvPr>
          <p:cNvSpPr>
            <a:spLocks noGrp="1"/>
          </p:cNvSpPr>
          <p:nvPr>
            <p:ph type="title"/>
          </p:nvPr>
        </p:nvSpPr>
        <p:spPr>
          <a:xfrm>
            <a:off x="540428" y="251487"/>
            <a:ext cx="10515600" cy="1325563"/>
          </a:xfrm>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Socijalni</a:t>
            </a:r>
            <a:r>
              <a:rPr lang="en-GB" sz="3600" b="1" dirty="0">
                <a:solidFill>
                  <a:srgbClr val="FF0000"/>
                </a:solidFill>
                <a:latin typeface="Arial" panose="020B0604020202020204" pitchFamily="34" charset="0"/>
                <a:cs typeface="Arial" panose="020B0604020202020204" pitchFamily="34" charset="0"/>
              </a:rPr>
              <a:t> </a:t>
            </a:r>
            <a:r>
              <a:rPr lang="en-GB" sz="3600" b="1" dirty="0" err="1">
                <a:solidFill>
                  <a:srgbClr val="FF0000"/>
                </a:solidFill>
                <a:latin typeface="Arial" panose="020B0604020202020204" pitchFamily="34" charset="0"/>
                <a:cs typeface="Arial" panose="020B0604020202020204" pitchFamily="34" charset="0"/>
              </a:rPr>
              <a:t>razvoj</a:t>
            </a:r>
            <a:endParaRPr lang="sr-Latn-RS" sz="36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92F75C-409D-44E4-98FC-895C89C46B00}"/>
              </a:ext>
            </a:extLst>
          </p:cNvPr>
          <p:cNvSpPr>
            <a:spLocks noGrp="1"/>
          </p:cNvSpPr>
          <p:nvPr>
            <p:ph idx="1"/>
          </p:nvPr>
        </p:nvSpPr>
        <p:spPr>
          <a:xfrm>
            <a:off x="540428" y="1652827"/>
            <a:ext cx="11275751" cy="4351338"/>
          </a:xfrm>
        </p:spPr>
        <p:txBody>
          <a:bodyPr>
            <a:noAutofit/>
          </a:bodyPr>
          <a:lstStyle/>
          <a:p>
            <a:pPr marL="0" indent="0" algn="just">
              <a:buNone/>
            </a:pPr>
            <a:r>
              <a:rPr lang="en-GB" sz="2400" dirty="0">
                <a:latin typeface="Arial" panose="020B0604020202020204" pitchFamily="34" charset="0"/>
                <a:cs typeface="Arial" panose="020B0604020202020204" pitchFamily="34" charset="0"/>
              </a:rPr>
              <a:t>U </a:t>
            </a:r>
            <a:r>
              <a:rPr lang="en-GB" sz="2400" dirty="0" err="1">
                <a:latin typeface="Arial" panose="020B0604020202020204" pitchFamily="34" charset="0"/>
                <a:cs typeface="Arial" panose="020B0604020202020204" pitchFamily="34" charset="0"/>
              </a:rPr>
              <a:t>adolescenciji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dolazi</a:t>
            </a:r>
            <a:r>
              <a:rPr lang="en-GB" sz="2400" dirty="0">
                <a:latin typeface="Arial" panose="020B0604020202020204" pitchFamily="34" charset="0"/>
                <a:cs typeface="Arial" panose="020B0604020202020204" pitchFamily="34" charset="0"/>
              </a:rPr>
              <a:t> do </a:t>
            </a:r>
            <a:r>
              <a:rPr lang="en-GB" sz="2400" dirty="0" err="1">
                <a:latin typeface="Arial" panose="020B0604020202020204" pitchFamily="34" charset="0"/>
                <a:cs typeface="Arial" panose="020B0604020202020204" pitchFamily="34" charset="0"/>
              </a:rPr>
              <a:t>značajnih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promena</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svim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oblastima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socijalnog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života</a:t>
            </a:r>
            <a:r>
              <a:rPr lang="en-GB" sz="2400" dirty="0">
                <a:latin typeface="Arial" panose="020B0604020202020204" pitchFamily="34" charset="0"/>
                <a:cs typeface="Arial" panose="020B0604020202020204" pitchFamily="34" charset="0"/>
              </a:rPr>
              <a:t>: </a:t>
            </a:r>
          </a:p>
          <a:p>
            <a:pPr marL="457200" indent="-457200" algn="just">
              <a:buFont typeface="+mj-lt"/>
              <a:buAutoNum type="arabicPeriod"/>
            </a:pPr>
            <a:r>
              <a:rPr lang="en-GB" sz="2400" dirty="0">
                <a:latin typeface="Arial" panose="020B0604020202020204" pitchFamily="34" charset="0"/>
                <a:cs typeface="Arial" panose="020B0604020202020204" pitchFamily="34" charset="0"/>
              </a:rPr>
              <a:t>U </a:t>
            </a:r>
            <a:r>
              <a:rPr lang="en-GB" sz="2400" dirty="0" err="1">
                <a:latin typeface="Arial" panose="020B0604020202020204" pitchFamily="34" charset="0"/>
                <a:cs typeface="Arial" panose="020B0604020202020204" pitchFamily="34" charset="0"/>
              </a:rPr>
              <a:t>porodici</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menja</a:t>
            </a:r>
            <a:r>
              <a:rPr lang="en-GB" sz="2400" dirty="0">
                <a:latin typeface="Arial" panose="020B0604020202020204" pitchFamily="34" charset="0"/>
                <a:cs typeface="Arial" panose="020B0604020202020204" pitchFamily="34" charset="0"/>
              </a:rPr>
              <a:t> se </a:t>
            </a:r>
            <a:r>
              <a:rPr lang="en-GB" sz="2400" dirty="0" err="1">
                <a:latin typeface="Arial" panose="020B0604020202020204" pitchFamily="34" charset="0"/>
                <a:cs typeface="Arial" panose="020B0604020202020204" pitchFamily="34" charset="0"/>
              </a:rPr>
              <a:t>kvalitet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odnosa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roditeljima</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pravcu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povećanog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stepena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autonomije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odnosno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samostalnosti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Autonomija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podrazumeva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povećanu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sposobnost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donošenja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odluka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samo-motivisanja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veći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stepen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emocionalne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kontrole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manju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zavisnost</a:t>
            </a:r>
            <a:r>
              <a:rPr lang="en-GB" sz="2400" dirty="0">
                <a:latin typeface="Arial" panose="020B0604020202020204" pitchFamily="34" charset="0"/>
                <a:cs typeface="Arial" panose="020B0604020202020204" pitchFamily="34" charset="0"/>
              </a:rPr>
              <a:t> od </a:t>
            </a:r>
            <a:r>
              <a:rPr lang="en-GB" sz="2400" dirty="0" err="1">
                <a:latin typeface="Arial" panose="020B0604020202020204" pitchFamily="34" charset="0"/>
                <a:cs typeface="Arial" panose="020B0604020202020204" pitchFamily="34" charset="0"/>
              </a:rPr>
              <a:t>roditelja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uz</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zadržavanje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bliskosti</a:t>
            </a:r>
            <a:r>
              <a:rPr lang="en-GB" sz="2400" dirty="0">
                <a:latin typeface="Arial" panose="020B0604020202020204" pitchFamily="34" charset="0"/>
                <a:cs typeface="Arial" panose="020B0604020202020204" pitchFamily="34" charset="0"/>
              </a:rPr>
              <a:t>;</a:t>
            </a:r>
          </a:p>
          <a:p>
            <a:pPr marL="457200" indent="-457200" algn="just">
              <a:buFont typeface="+mj-lt"/>
              <a:buAutoNum type="arabicPeriod"/>
            </a:pPr>
            <a:r>
              <a:rPr lang="en-GB" sz="2400" dirty="0">
                <a:latin typeface="Arial" panose="020B0604020202020204" pitchFamily="34" charset="0"/>
                <a:cs typeface="Arial" panose="020B0604020202020204" pitchFamily="34" charset="0"/>
              </a:rPr>
              <a:t>U </a:t>
            </a:r>
            <a:r>
              <a:rPr lang="en-GB" sz="2400" dirty="0" err="1">
                <a:latin typeface="Arial" panose="020B0604020202020204" pitchFamily="34" charset="0"/>
                <a:cs typeface="Arial" panose="020B0604020202020204" pitchFamily="34" charset="0"/>
              </a:rPr>
              <a:t>kontaktu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vršnjacima</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tokom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ovog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perioda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odrastanja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dolazi</a:t>
            </a:r>
            <a:r>
              <a:rPr lang="en-GB" sz="2400" dirty="0">
                <a:latin typeface="Arial" panose="020B0604020202020204" pitchFamily="34" charset="0"/>
                <a:cs typeface="Arial" panose="020B0604020202020204" pitchFamily="34" charset="0"/>
              </a:rPr>
              <a:t> do </a:t>
            </a:r>
            <a:r>
              <a:rPr lang="en-GB" sz="2400" dirty="0" err="1">
                <a:latin typeface="Arial" panose="020B0604020202020204" pitchFamily="34" charset="0"/>
                <a:cs typeface="Arial" panose="020B0604020202020204" pitchFamily="34" charset="0"/>
              </a:rPr>
              <a:t>formiranje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ličnog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identiteta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Takođe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mladi</a:t>
            </a:r>
            <a:r>
              <a:rPr lang="en-GB" sz="2400" dirty="0">
                <a:latin typeface="Arial" panose="020B0604020202020204" pitchFamily="34" charset="0"/>
                <a:cs typeface="Arial" panose="020B0604020202020204" pitchFamily="34" charset="0"/>
              </a:rPr>
              <a:t> se </a:t>
            </a:r>
            <a:r>
              <a:rPr lang="en-GB" sz="2400" dirty="0" err="1">
                <a:latin typeface="Arial" panose="020B0604020202020204" pitchFamily="34" charset="0"/>
                <a:cs typeface="Arial" panose="020B0604020202020204" pitchFamily="34" charset="0"/>
              </a:rPr>
              <a:t>sve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više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okreću</a:t>
            </a:r>
            <a:r>
              <a:rPr lang="en-GB" sz="2400" dirty="0">
                <a:latin typeface="Arial" panose="020B0604020202020204" pitchFamily="34" charset="0"/>
                <a:cs typeface="Arial" panose="020B0604020202020204" pitchFamily="34" charset="0"/>
              </a:rPr>
              <a:t> ka </a:t>
            </a:r>
            <a:r>
              <a:rPr lang="en-GB" sz="2400" dirty="0" err="1">
                <a:latin typeface="Arial" panose="020B0604020202020204" pitchFamily="34" charset="0"/>
                <a:cs typeface="Arial" panose="020B0604020202020204" pitchFamily="34" charset="0"/>
              </a:rPr>
              <a:t>vršnjacima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vršnjačkim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grupama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kojima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žele</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pripadaju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Imaju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izraženu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potrebu</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budu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prihvaćeni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među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vršnjacima</a:t>
            </a:r>
            <a:r>
              <a:rPr lang="en-GB" sz="2400" dirty="0">
                <a:latin typeface="Arial" panose="020B0604020202020204" pitchFamily="34" charset="0"/>
                <a:cs typeface="Arial" panose="020B0604020202020204" pitchFamily="34" charset="0"/>
              </a:rPr>
              <a:t>.</a:t>
            </a:r>
          </a:p>
          <a:p>
            <a:pPr marL="457200" indent="-457200" algn="just">
              <a:buFont typeface="+mj-lt"/>
              <a:buAutoNum type="arabicPeriod"/>
            </a:pPr>
            <a:r>
              <a:rPr lang="en-GB" sz="2400" dirty="0">
                <a:latin typeface="Arial" panose="020B0604020202020204" pitchFamily="34" charset="0"/>
                <a:cs typeface="Arial" panose="020B0604020202020204" pitchFamily="34" charset="0"/>
              </a:rPr>
              <a:t>U </a:t>
            </a:r>
            <a:r>
              <a:rPr lang="en-GB" sz="2400" dirty="0" err="1">
                <a:latin typeface="Arial" panose="020B0604020202020204" pitchFamily="34" charset="0"/>
                <a:cs typeface="Arial" panose="020B0604020202020204" pitchFamily="34" charset="0"/>
              </a:rPr>
              <a:t>kontaktu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školom</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dolazi</a:t>
            </a:r>
            <a:r>
              <a:rPr lang="en-GB" sz="2400" dirty="0">
                <a:latin typeface="Arial" panose="020B0604020202020204" pitchFamily="34" charset="0"/>
                <a:cs typeface="Arial" panose="020B0604020202020204" pitchFamily="34" charset="0"/>
              </a:rPr>
              <a:t> do </a:t>
            </a:r>
            <a:r>
              <a:rPr lang="en-GB" sz="2400" dirty="0" err="1">
                <a:latin typeface="Arial" panose="020B0604020202020204" pitchFamily="34" charset="0"/>
                <a:cs typeface="Arial" panose="020B0604020202020204" pitchFamily="34" charset="0"/>
              </a:rPr>
              <a:t>nesistematičnosti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često</a:t>
            </a:r>
            <a:r>
              <a:rPr lang="en-GB" sz="2400" dirty="0">
                <a:latin typeface="Arial" panose="020B0604020202020204" pitchFamily="34" charset="0"/>
                <a:cs typeface="Arial" panose="020B0604020202020204" pitchFamily="34" charset="0"/>
              </a:rPr>
              <a:t> do </a:t>
            </a:r>
            <a:r>
              <a:rPr lang="en-GB" sz="2400" dirty="0" err="1">
                <a:latin typeface="Arial" panose="020B0604020202020204" pitchFamily="34" charset="0"/>
                <a:cs typeface="Arial" panose="020B0604020202020204" pitchFamily="34" charset="0"/>
              </a:rPr>
              <a:t>popuštanja</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učenju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loše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koncentracije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slabog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radnog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elana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Slabo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prihvataju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kritiku</a:t>
            </a:r>
            <a:r>
              <a:rPr lang="en-GB" sz="2400" dirty="0">
                <a:latin typeface="Arial" panose="020B0604020202020204" pitchFamily="34" charset="0"/>
                <a:cs typeface="Arial" panose="020B0604020202020204" pitchFamily="34" charset="0"/>
              </a:rPr>
              <a:t>. S </a:t>
            </a:r>
            <a:r>
              <a:rPr lang="en-GB" sz="2400" dirty="0" err="1">
                <a:latin typeface="Arial" panose="020B0604020202020204" pitchFamily="34" charset="0"/>
                <a:cs typeface="Arial" panose="020B0604020202020204" pitchFamily="34" charset="0"/>
              </a:rPr>
              <a:t>druge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strane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počinju</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razmišljaju</a:t>
            </a:r>
            <a:r>
              <a:rPr lang="en-GB" sz="2400" dirty="0">
                <a:latin typeface="Arial" panose="020B0604020202020204" pitchFamily="34" charset="0"/>
                <a:cs typeface="Arial" panose="020B0604020202020204" pitchFamily="34" charset="0"/>
              </a:rPr>
              <a:t> o </a:t>
            </a:r>
            <a:r>
              <a:rPr lang="en-GB" sz="2400" dirty="0" err="1">
                <a:latin typeface="Arial" panose="020B0604020202020204" pitchFamily="34" charset="0"/>
                <a:cs typeface="Arial" panose="020B0604020202020204" pitchFamily="34" charset="0"/>
              </a:rPr>
              <a:t>budućnosti</a:t>
            </a:r>
            <a:r>
              <a:rPr lang="en-GB" sz="2400" dirty="0">
                <a:latin typeface="Arial" panose="020B0604020202020204" pitchFamily="34" charset="0"/>
                <a:cs typeface="Arial" panose="020B0604020202020204" pitchFamily="34" charset="0"/>
              </a:rPr>
              <a:t>.</a:t>
            </a:r>
          </a:p>
        </p:txBody>
      </p:sp>
      <p:pic>
        <p:nvPicPr>
          <p:cNvPr id="5" name="Picture 4" descr="Man, Hands, Headache, Burnout">
            <a:extLst>
              <a:ext uri="{FF2B5EF4-FFF2-40B4-BE49-F238E27FC236}">
                <a16:creationId xmlns:a16="http://schemas.microsoft.com/office/drawing/2014/main" id="{5BEB9CA7-AFBA-4579-A395-A8200B1B9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081" y="-1329"/>
            <a:ext cx="2696919" cy="17235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n, Face, Psychosis, Head, Hands">
            <a:extLst>
              <a:ext uri="{FF2B5EF4-FFF2-40B4-BE49-F238E27FC236}">
                <a16:creationId xmlns:a16="http://schemas.microsoft.com/office/drawing/2014/main" id="{74E33F3E-022B-4FDB-81B7-F98A5CD19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721" y="50843"/>
            <a:ext cx="32861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1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DEC-F101-4E63-8E25-B25344195E13}"/>
              </a:ext>
            </a:extLst>
          </p:cNvPr>
          <p:cNvSpPr>
            <a:spLocks noGrp="1"/>
          </p:cNvSpPr>
          <p:nvPr>
            <p:ph type="title"/>
          </p:nvPr>
        </p:nvSpPr>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Saveti</a:t>
            </a:r>
            <a:r>
              <a:rPr lang="en-GB" sz="3600" b="1" dirty="0">
                <a:solidFill>
                  <a:srgbClr val="FF0000"/>
                </a:solidFill>
                <a:latin typeface="Arial" panose="020B0604020202020204" pitchFamily="34" charset="0"/>
                <a:cs typeface="Arial" panose="020B0604020202020204" pitchFamily="34" charset="0"/>
              </a:rPr>
              <a:t> za </a:t>
            </a:r>
            <a:r>
              <a:rPr lang="en-GB" sz="3600" b="1" dirty="0" err="1">
                <a:solidFill>
                  <a:srgbClr val="FF0000"/>
                </a:solidFill>
                <a:latin typeface="Arial" panose="020B0604020202020204" pitchFamily="34" charset="0"/>
                <a:cs typeface="Arial" panose="020B0604020202020204" pitchFamily="34" charset="0"/>
              </a:rPr>
              <a:t>pravilnu</a:t>
            </a:r>
            <a:r>
              <a:rPr lang="en-GB" sz="3600" b="1" dirty="0">
                <a:solidFill>
                  <a:srgbClr val="FF0000"/>
                </a:solidFill>
                <a:latin typeface="Arial" panose="020B0604020202020204" pitchFamily="34" charset="0"/>
                <a:cs typeface="Arial" panose="020B0604020202020204" pitchFamily="34" charset="0"/>
              </a:rPr>
              <a:t> </a:t>
            </a:r>
            <a:r>
              <a:rPr lang="en-GB" sz="3600" b="1" dirty="0" err="1">
                <a:solidFill>
                  <a:srgbClr val="FF0000"/>
                </a:solidFill>
                <a:latin typeface="Arial" panose="020B0604020202020204" pitchFamily="34" charset="0"/>
                <a:cs typeface="Arial" panose="020B0604020202020204" pitchFamily="34" charset="0"/>
              </a:rPr>
              <a:t>ishranu</a:t>
            </a:r>
            <a:endParaRPr lang="sr-Latn-RS" sz="3600" b="1" dirty="0">
              <a:solidFill>
                <a:srgbClr val="FF0000"/>
              </a:solidFill>
            </a:endParaRPr>
          </a:p>
        </p:txBody>
      </p:sp>
      <p:sp>
        <p:nvSpPr>
          <p:cNvPr id="5" name="Content Placeholder 4">
            <a:extLst>
              <a:ext uri="{FF2B5EF4-FFF2-40B4-BE49-F238E27FC236}">
                <a16:creationId xmlns:a16="http://schemas.microsoft.com/office/drawing/2014/main" id="{01BF780C-58F9-439E-80DD-CFA9EE0C0D0E}"/>
              </a:ext>
            </a:extLst>
          </p:cNvPr>
          <p:cNvSpPr>
            <a:spLocks noGrp="1"/>
          </p:cNvSpPr>
          <p:nvPr>
            <p:ph idx="1"/>
          </p:nvPr>
        </p:nvSpPr>
        <p:spPr>
          <a:xfrm>
            <a:off x="838200" y="1825624"/>
            <a:ext cx="10515600" cy="4530787"/>
          </a:xfrm>
        </p:spPr>
        <p:txBody>
          <a:bodyPr>
            <a:normAutofit fontScale="85000" lnSpcReduction="20000"/>
          </a:bodyPr>
          <a:lstStyle/>
          <a:p>
            <a:r>
              <a:rPr lang="en-GB" dirty="0" err="1">
                <a:latin typeface="Arial" panose="020B0604020202020204" pitchFamily="34" charset="0"/>
                <a:cs typeface="Arial" panose="020B0604020202020204" pitchFamily="34" charset="0"/>
              </a:rPr>
              <a:t>Obavezno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doručkovati</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Ne </a:t>
            </a:r>
            <a:r>
              <a:rPr lang="en-GB" dirty="0" err="1">
                <a:latin typeface="Arial" panose="020B0604020202020204" pitchFamily="34" charset="0"/>
                <a:cs typeface="Arial" panose="020B0604020202020204" pitchFamily="34" charset="0"/>
              </a:rPr>
              <a:t>preterivati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količinom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hrane</a:t>
            </a:r>
            <a:r>
              <a:rPr lang="en-GB" dirty="0">
                <a:latin typeface="Arial" panose="020B0604020202020204" pitchFamily="34" charset="0"/>
                <a:cs typeface="Arial" panose="020B0604020202020204" pitchFamily="34" charset="0"/>
              </a:rPr>
              <a:t>.  </a:t>
            </a:r>
          </a:p>
          <a:p>
            <a:r>
              <a:rPr lang="en-GB" dirty="0" err="1">
                <a:latin typeface="Arial" panose="020B0604020202020204" pitchFamily="34" charset="0"/>
                <a:cs typeface="Arial" panose="020B0604020202020204" pitchFamily="34" charset="0"/>
              </a:rPr>
              <a:t>Hranu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rasporediti</a:t>
            </a:r>
            <a:r>
              <a:rPr lang="en-GB" dirty="0">
                <a:latin typeface="Arial" panose="020B0604020202020204" pitchFamily="34" charset="0"/>
                <a:cs typeface="Arial" panose="020B0604020202020204" pitchFamily="34" charset="0"/>
              </a:rPr>
              <a:t> u tri </a:t>
            </a:r>
            <a:r>
              <a:rPr lang="en-GB" dirty="0" err="1">
                <a:latin typeface="Arial" panose="020B0604020202020204" pitchFamily="34" charset="0"/>
                <a:cs typeface="Arial" panose="020B0604020202020204" pitchFamily="34" charset="0"/>
              </a:rPr>
              <a:t>glavna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obroka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dve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užine</a:t>
            </a:r>
            <a:r>
              <a:rPr lang="en-GB" dirty="0">
                <a:latin typeface="Arial" panose="020B0604020202020204" pitchFamily="34" charset="0"/>
                <a:cs typeface="Arial" panose="020B0604020202020204" pitchFamily="34" charset="0"/>
              </a:rPr>
              <a:t>. </a:t>
            </a:r>
          </a:p>
          <a:p>
            <a:r>
              <a:rPr lang="en-GB" dirty="0" err="1">
                <a:latin typeface="Arial" panose="020B0604020202020204" pitchFamily="34" charset="0"/>
                <a:cs typeface="Arial" panose="020B0604020202020204" pitchFamily="34" charset="0"/>
              </a:rPr>
              <a:t>Jesti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što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raznovrsnije</a:t>
            </a:r>
            <a:r>
              <a:rPr lang="en-GB" dirty="0">
                <a:latin typeface="Arial" panose="020B0604020202020204" pitchFamily="34" charset="0"/>
                <a:cs typeface="Arial" panose="020B0604020202020204" pitchFamily="34" charset="0"/>
              </a:rPr>
              <a:t>. </a:t>
            </a:r>
          </a:p>
          <a:p>
            <a:r>
              <a:rPr lang="en-GB" dirty="0" err="1">
                <a:latin typeface="Arial" panose="020B0604020202020204" pitchFamily="34" charset="0"/>
                <a:cs typeface="Arial" panose="020B0604020202020204" pitchFamily="34" charset="0"/>
              </a:rPr>
              <a:t>Svaki</a:t>
            </a:r>
            <a:r>
              <a:rPr lang="en-GB" dirty="0">
                <a:latin typeface="Arial" panose="020B0604020202020204" pitchFamily="34" charset="0"/>
                <a:cs typeface="Arial" panose="020B0604020202020204" pitchFamily="34" charset="0"/>
              </a:rPr>
              <a:t> dan </a:t>
            </a:r>
            <a:r>
              <a:rPr lang="en-GB" dirty="0" err="1">
                <a:latin typeface="Arial" panose="020B0604020202020204" pitchFamily="34" charset="0"/>
                <a:cs typeface="Arial" panose="020B0604020202020204" pitchFamily="34" charset="0"/>
              </a:rPr>
              <a:t>jesti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voće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povrće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žitarice</a:t>
            </a:r>
            <a:r>
              <a:rPr lang="en-GB" dirty="0">
                <a:latin typeface="Arial" panose="020B0604020202020204" pitchFamily="34" charset="0"/>
                <a:cs typeface="Arial" panose="020B0604020202020204" pitchFamily="34" charset="0"/>
              </a:rPr>
              <a:t>. Za dobro </a:t>
            </a:r>
            <a:r>
              <a:rPr lang="en-GB" dirty="0" err="1">
                <a:latin typeface="Arial" panose="020B0604020202020204" pitchFamily="34" charset="0"/>
                <a:cs typeface="Arial" panose="020B0604020202020204" pitchFamily="34" charset="0"/>
              </a:rPr>
              <a:t>varenje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važna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vlakna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dijetna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odnosno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biljna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iz</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voća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povrća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žitarica</a:t>
            </a:r>
            <a:r>
              <a:rPr lang="en-GB" dirty="0">
                <a:latin typeface="Arial" panose="020B0604020202020204" pitchFamily="34" charset="0"/>
                <a:cs typeface="Arial" panose="020B0604020202020204" pitchFamily="34" charset="0"/>
              </a:rPr>
              <a:t>. </a:t>
            </a:r>
          </a:p>
          <a:p>
            <a:r>
              <a:rPr lang="en-GB" dirty="0" err="1">
                <a:latin typeface="Arial" panose="020B0604020202020204" pitchFamily="34" charset="0"/>
                <a:cs typeface="Arial" panose="020B0604020202020204" pitchFamily="34" charset="0"/>
              </a:rPr>
              <a:t>Birati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manje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slanu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hranu</a:t>
            </a:r>
            <a:r>
              <a:rPr lang="en-GB" dirty="0">
                <a:latin typeface="Arial" panose="020B0604020202020204" pitchFamily="34" charset="0"/>
                <a:cs typeface="Arial" panose="020B0604020202020204" pitchFamily="34" charset="0"/>
              </a:rPr>
              <a:t>. </a:t>
            </a:r>
          </a:p>
          <a:p>
            <a:r>
              <a:rPr lang="en-GB" dirty="0" err="1">
                <a:latin typeface="Arial" panose="020B0604020202020204" pitchFamily="34" charset="0"/>
                <a:cs typeface="Arial" panose="020B0604020202020204" pitchFamily="34" charset="0"/>
              </a:rPr>
              <a:t>Slatkiše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jesti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samo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malo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ne </a:t>
            </a:r>
            <a:r>
              <a:rPr lang="en-GB" dirty="0" err="1">
                <a:latin typeface="Arial" panose="020B0604020202020204" pitchFamily="34" charset="0"/>
                <a:cs typeface="Arial" panose="020B0604020202020204" pitchFamily="34" charset="0"/>
              </a:rPr>
              <a:t>svaki</a:t>
            </a:r>
            <a:r>
              <a:rPr lang="en-GB" dirty="0">
                <a:latin typeface="Arial" panose="020B0604020202020204" pitchFamily="34" charset="0"/>
                <a:cs typeface="Arial" panose="020B0604020202020204" pitchFamily="34" charset="0"/>
              </a:rPr>
              <a:t> dan. </a:t>
            </a:r>
          </a:p>
          <a:p>
            <a:r>
              <a:rPr lang="en-GB" dirty="0" err="1">
                <a:latin typeface="Arial" panose="020B0604020202020204" pitchFamily="34" charset="0"/>
                <a:cs typeface="Arial" panose="020B0604020202020204" pitchFamily="34" charset="0"/>
              </a:rPr>
              <a:t>Izbegavati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gazirane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slatke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napitke</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Ne </a:t>
            </a:r>
            <a:r>
              <a:rPr lang="en-GB" dirty="0" err="1">
                <a:latin typeface="Arial" panose="020B0604020202020204" pitchFamily="34" charset="0"/>
                <a:cs typeface="Arial" panose="020B0604020202020204" pitchFamily="34" charset="0"/>
              </a:rPr>
              <a:t>jesti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jako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hladnu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ili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vrelu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hranu</a:t>
            </a:r>
            <a:r>
              <a:rPr lang="en-GB" dirty="0">
                <a:latin typeface="Arial" panose="020B0604020202020204" pitchFamily="34" charset="0"/>
                <a:cs typeface="Arial" panose="020B0604020202020204" pitchFamily="34" charset="0"/>
              </a:rPr>
              <a:t>. </a:t>
            </a:r>
          </a:p>
          <a:p>
            <a:r>
              <a:rPr lang="en-GB" dirty="0" err="1">
                <a:latin typeface="Arial" panose="020B0604020202020204" pitchFamily="34" charset="0"/>
                <a:cs typeface="Arial" panose="020B0604020202020204" pitchFamily="34" charset="0"/>
              </a:rPr>
              <a:t>Izbegavati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suhomesnate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proizvode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suviše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masnu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hranu</a:t>
            </a:r>
            <a:r>
              <a:rPr lang="en-GB" dirty="0">
                <a:latin typeface="Arial" panose="020B0604020202020204" pitchFamily="34" charset="0"/>
                <a:cs typeface="Arial" panose="020B0604020202020204" pitchFamily="34" charset="0"/>
              </a:rPr>
              <a:t>. </a:t>
            </a:r>
          </a:p>
          <a:p>
            <a:r>
              <a:rPr lang="en-GB" dirty="0" err="1">
                <a:latin typeface="Arial" panose="020B0604020202020204" pitchFamily="34" charset="0"/>
                <a:cs typeface="Arial" panose="020B0604020202020204" pitchFamily="34" charset="0"/>
              </a:rPr>
              <a:t>Svakodnevno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piti</a:t>
            </a:r>
            <a:r>
              <a:rPr lang="en-GB" dirty="0">
                <a:latin typeface="Arial" panose="020B0604020202020204" pitchFamily="34" charset="0"/>
                <a:cs typeface="Arial" panose="020B0604020202020204" pitchFamily="34" charset="0"/>
              </a:rPr>
              <a:t> 1,5-2 litra </a:t>
            </a:r>
            <a:r>
              <a:rPr lang="en-GB" dirty="0" err="1">
                <a:latin typeface="Arial" panose="020B0604020202020204" pitchFamily="34" charset="0"/>
                <a:cs typeface="Arial" panose="020B0604020202020204" pitchFamily="34" charset="0"/>
              </a:rPr>
              <a:t>vode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Sokovi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nisu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zamena</a:t>
            </a:r>
            <a:r>
              <a:rPr lang="en-GB" dirty="0">
                <a:latin typeface="Arial" panose="020B0604020202020204" pitchFamily="34" charset="0"/>
                <a:cs typeface="Arial" panose="020B0604020202020204" pitchFamily="34" charset="0"/>
              </a:rPr>
              <a:t> za </a:t>
            </a:r>
            <a:r>
              <a:rPr lang="en-GB" dirty="0" err="1">
                <a:latin typeface="Arial" panose="020B0604020202020204" pitchFamily="34" charset="0"/>
                <a:cs typeface="Arial" panose="020B0604020202020204" pitchFamily="34" charset="0"/>
              </a:rPr>
              <a:t>vodu</a:t>
            </a:r>
            <a:r>
              <a:rPr lang="en-GB" dirty="0">
                <a:latin typeface="Arial" panose="020B0604020202020204" pitchFamily="34" charset="0"/>
                <a:cs typeface="Arial" panose="020B0604020202020204" pitchFamily="34" charset="0"/>
              </a:rPr>
              <a:t>. </a:t>
            </a:r>
          </a:p>
        </p:txBody>
      </p:sp>
      <p:pic>
        <p:nvPicPr>
          <p:cNvPr id="6" name="Picture 15">
            <a:extLst>
              <a:ext uri="{FF2B5EF4-FFF2-40B4-BE49-F238E27FC236}">
                <a16:creationId xmlns:a16="http://schemas.microsoft.com/office/drawing/2014/main" id="{6A65DA6F-31B9-43EC-9A72-2C1CA04A5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8726" y="95342"/>
            <a:ext cx="4993274" cy="25235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CD634F16-A8A5-4B7F-AD76-778B5AAD9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860"/>
          <a:stretch>
            <a:fillRect/>
          </a:stretch>
        </p:blipFill>
        <p:spPr bwMode="auto">
          <a:xfrm>
            <a:off x="8932205" y="3649166"/>
            <a:ext cx="3259795" cy="217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61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DEC-F101-4E63-8E25-B25344195E13}"/>
              </a:ext>
            </a:extLst>
          </p:cNvPr>
          <p:cNvSpPr>
            <a:spLocks noGrp="1"/>
          </p:cNvSpPr>
          <p:nvPr>
            <p:ph type="title"/>
          </p:nvPr>
        </p:nvSpPr>
        <p:spPr>
          <a:xfrm>
            <a:off x="367681" y="365125"/>
            <a:ext cx="10515600" cy="1325563"/>
          </a:xfrm>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Saveti</a:t>
            </a:r>
            <a:r>
              <a:rPr lang="en-GB" sz="3600" b="1" dirty="0">
                <a:solidFill>
                  <a:srgbClr val="FF0000"/>
                </a:solidFill>
                <a:latin typeface="Arial" panose="020B0604020202020204" pitchFamily="34" charset="0"/>
                <a:cs typeface="Arial" panose="020B0604020202020204" pitchFamily="34" charset="0"/>
              </a:rPr>
              <a:t> za </a:t>
            </a:r>
            <a:r>
              <a:rPr lang="en-GB" sz="3600" b="1" dirty="0" err="1">
                <a:solidFill>
                  <a:srgbClr val="FF0000"/>
                </a:solidFill>
                <a:latin typeface="Arial" panose="020B0604020202020204" pitchFamily="34" charset="0"/>
                <a:cs typeface="Arial" panose="020B0604020202020204" pitchFamily="34" charset="0"/>
              </a:rPr>
              <a:t>fizičku</a:t>
            </a:r>
            <a:r>
              <a:rPr lang="en-GB" sz="3600" b="1" dirty="0">
                <a:solidFill>
                  <a:srgbClr val="FF0000"/>
                </a:solidFill>
                <a:latin typeface="Arial" panose="020B0604020202020204" pitchFamily="34" charset="0"/>
                <a:cs typeface="Arial" panose="020B0604020202020204" pitchFamily="34" charset="0"/>
              </a:rPr>
              <a:t> </a:t>
            </a:r>
            <a:r>
              <a:rPr lang="en-GB" sz="3600" b="1" dirty="0" err="1">
                <a:solidFill>
                  <a:srgbClr val="FF0000"/>
                </a:solidFill>
                <a:latin typeface="Arial" panose="020B0604020202020204" pitchFamily="34" charset="0"/>
                <a:cs typeface="Arial" panose="020B0604020202020204" pitchFamily="34" charset="0"/>
              </a:rPr>
              <a:t>aktivnost</a:t>
            </a:r>
            <a:endParaRPr lang="sr-Latn-RS" sz="3600" b="1"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1BF780C-58F9-439E-80DD-CFA9EE0C0D0E}"/>
              </a:ext>
            </a:extLst>
          </p:cNvPr>
          <p:cNvSpPr>
            <a:spLocks noGrp="1"/>
          </p:cNvSpPr>
          <p:nvPr>
            <p:ph idx="1"/>
          </p:nvPr>
        </p:nvSpPr>
        <p:spPr>
          <a:xfrm>
            <a:off x="257450" y="1825625"/>
            <a:ext cx="10946167" cy="4351338"/>
          </a:xfrm>
        </p:spPr>
        <p:txBody>
          <a:bodyPr/>
          <a:lstStyle/>
          <a:p>
            <a:r>
              <a:rPr lang="en-GB" sz="2400" dirty="0" err="1">
                <a:latin typeface="Arial" panose="020B0604020202020204" pitchFamily="34" charset="0"/>
                <a:cs typeface="Arial" panose="020B0604020202020204" pitchFamily="34" charset="0"/>
              </a:rPr>
              <a:t>Adolescenti</a:t>
            </a:r>
            <a:r>
              <a:rPr lang="en-GB" sz="2400" dirty="0">
                <a:latin typeface="Arial" panose="020B0604020202020204" pitchFamily="34" charset="0"/>
                <a:cs typeface="Arial" panose="020B0604020202020204" pitchFamily="34" charset="0"/>
              </a:rPr>
              <a:t> bi </a:t>
            </a:r>
            <a:r>
              <a:rPr lang="en-GB" sz="2400" dirty="0" err="1">
                <a:latin typeface="Arial" panose="020B0604020202020204" pitchFamily="34" charset="0"/>
                <a:cs typeface="Arial" panose="020B0604020202020204" pitchFamily="34" charset="0"/>
              </a:rPr>
              <a:t>trebalo</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budu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fizički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aktivni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najmanje</a:t>
            </a:r>
            <a:r>
              <a:rPr lang="en-GB" sz="2400" dirty="0">
                <a:latin typeface="Arial" panose="020B0604020202020204" pitchFamily="34" charset="0"/>
                <a:cs typeface="Arial" panose="020B0604020202020204" pitchFamily="34" charset="0"/>
              </a:rPr>
              <a:t> 60 </a:t>
            </a:r>
            <a:r>
              <a:rPr lang="en-GB" sz="2400" dirty="0" err="1">
                <a:latin typeface="Arial" panose="020B0604020202020204" pitchFamily="34" charset="0"/>
                <a:cs typeface="Arial" panose="020B0604020202020204" pitchFamily="34" charset="0"/>
              </a:rPr>
              <a:t>minuta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svakog</a:t>
            </a:r>
            <a:r>
              <a:rPr lang="en-GB" sz="2400" dirty="0">
                <a:latin typeface="Arial" panose="020B0604020202020204" pitchFamily="34" charset="0"/>
                <a:cs typeface="Arial" panose="020B0604020202020204" pitchFamily="34" charset="0"/>
              </a:rPr>
              <a:t> dana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to </a:t>
            </a:r>
            <a:r>
              <a:rPr lang="en-GB" sz="2400" dirty="0" err="1">
                <a:latin typeface="Arial" panose="020B0604020202020204" pitchFamily="34" charset="0"/>
                <a:cs typeface="Arial" panose="020B0604020202020204" pitchFamily="34" charset="0"/>
              </a:rPr>
              <a:t>kombinacijom</a:t>
            </a:r>
            <a:r>
              <a:rPr lang="en-GB" sz="2400" dirty="0">
                <a:latin typeface="Arial" panose="020B0604020202020204" pitchFamily="34" charset="0"/>
                <a:cs typeface="Arial" panose="020B0604020202020204" pitchFamily="34" charset="0"/>
              </a:rPr>
              <a:t>:</a:t>
            </a:r>
          </a:p>
          <a:p>
            <a:r>
              <a:rPr lang="en-GB" sz="2400" dirty="0" err="1">
                <a:latin typeface="Arial" panose="020B0604020202020204" pitchFamily="34" charset="0"/>
                <a:cs typeface="Arial" panose="020B0604020202020204" pitchFamily="34" charset="0"/>
              </a:rPr>
              <a:t>Umerene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fizičke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aktivnosti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brzo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hodanje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vožnja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biciklom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bilo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vrsta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aktivne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igre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endParaRPr lang="en-GB" sz="2400" dirty="0">
              <a:latin typeface="Arial" panose="020B0604020202020204" pitchFamily="34" charset="0"/>
              <a:cs typeface="Arial" panose="020B0604020202020204" pitchFamily="34" charset="0"/>
            </a:endParaRPr>
          </a:p>
          <a:p>
            <a:r>
              <a:rPr lang="en-GB" sz="2400" dirty="0" err="1">
                <a:latin typeface="Arial" panose="020B0604020202020204" pitchFamily="34" charset="0"/>
                <a:cs typeface="Arial" panose="020B0604020202020204" pitchFamily="34" charset="0"/>
              </a:rPr>
              <a:t>teže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fizičke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aktivnosti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organizovani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oblici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sporta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što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fudbal</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balet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trčanje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plivanje</a:t>
            </a:r>
            <a:r>
              <a:rPr lang="en-GB" sz="2400" dirty="0">
                <a:latin typeface="Arial" panose="020B0604020202020204" pitchFamily="34" charset="0"/>
                <a:cs typeface="Arial" panose="020B0604020202020204" pitchFamily="34" charset="0"/>
              </a:rPr>
              <a:t>).</a:t>
            </a:r>
          </a:p>
          <a:p>
            <a:r>
              <a:rPr lang="en-GB" sz="2400" dirty="0" err="1">
                <a:latin typeface="Arial" panose="020B0604020202020204" pitchFamily="34" charset="0"/>
                <a:cs typeface="Arial" panose="020B0604020202020204" pitchFamily="34" charset="0"/>
              </a:rPr>
              <a:t>Smanjiti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pasivno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provođenje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vremena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uz</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mobilni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telefon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računar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televizor</a:t>
            </a:r>
            <a:r>
              <a:rPr lang="en-GB" sz="2400" dirty="0">
                <a:latin typeface="Arial" panose="020B0604020202020204" pitchFamily="34" charset="0"/>
                <a:cs typeface="Arial" panose="020B0604020202020204" pitchFamily="34" charset="0"/>
              </a:rPr>
              <a:t>, do </a:t>
            </a:r>
            <a:r>
              <a:rPr lang="en-GB" sz="2400" dirty="0" err="1">
                <a:latin typeface="Arial" panose="020B0604020202020204" pitchFamily="34" charset="0"/>
                <a:cs typeface="Arial" panose="020B0604020202020204" pitchFamily="34" charset="0"/>
              </a:rPr>
              <a:t>najviše</a:t>
            </a:r>
            <a:r>
              <a:rPr lang="en-GB" sz="2400" dirty="0">
                <a:latin typeface="Arial" panose="020B0604020202020204" pitchFamily="34" charset="0"/>
                <a:cs typeface="Arial" panose="020B0604020202020204" pitchFamily="34" charset="0"/>
              </a:rPr>
              <a:t> 1-2 </a:t>
            </a:r>
            <a:r>
              <a:rPr lang="en-GB" sz="2400" dirty="0" err="1">
                <a:latin typeface="Arial" panose="020B0604020202020204" pitchFamily="34" charset="0"/>
                <a:cs typeface="Arial" panose="020B0604020202020204" pitchFamily="34" charset="0"/>
              </a:rPr>
              <a:t>sata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dnevno</a:t>
            </a:r>
            <a:r>
              <a:rPr lang="en-GB" sz="2400" dirty="0">
                <a:latin typeface="Arial" panose="020B0604020202020204" pitchFamily="34" charset="0"/>
                <a:cs typeface="Arial" panose="020B0604020202020204" pitchFamily="34" charset="0"/>
              </a:rPr>
              <a:t>.</a:t>
            </a:r>
          </a:p>
          <a:p>
            <a:endParaRPr lang="en-GB" dirty="0">
              <a:solidFill>
                <a:srgbClr val="FF0000"/>
              </a:solidFill>
              <a:latin typeface="Arial" panose="020B0604020202020204" pitchFamily="34" charset="0"/>
              <a:cs typeface="Arial" panose="020B0604020202020204" pitchFamily="34" charset="0"/>
            </a:endParaRPr>
          </a:p>
        </p:txBody>
      </p:sp>
      <p:pic>
        <p:nvPicPr>
          <p:cNvPr id="9218" name="Picture 2" descr="Keywords, Hip-Hop, Dancing, Silhouette">
            <a:extLst>
              <a:ext uri="{FF2B5EF4-FFF2-40B4-BE49-F238E27FC236}">
                <a16:creationId xmlns:a16="http://schemas.microsoft.com/office/drawing/2014/main" id="{A3D44882-FCF7-40AD-9165-132628CB2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177" y="2832391"/>
            <a:ext cx="1722823" cy="172282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owing, Row, Group, Sport, Team">
            <a:extLst>
              <a:ext uri="{FF2B5EF4-FFF2-40B4-BE49-F238E27FC236}">
                <a16:creationId xmlns:a16="http://schemas.microsoft.com/office/drawing/2014/main" id="{9522C892-5BE3-4E23-849C-07267BFAC0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7" t="-9179" r="837" b="26050"/>
          <a:stretch/>
        </p:blipFill>
        <p:spPr bwMode="auto">
          <a:xfrm>
            <a:off x="257450" y="5109984"/>
            <a:ext cx="3181471" cy="161727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unning, Dog, Girl, Family, Man">
            <a:extLst>
              <a:ext uri="{FF2B5EF4-FFF2-40B4-BE49-F238E27FC236}">
                <a16:creationId xmlns:a16="http://schemas.microsoft.com/office/drawing/2014/main" id="{5E06EEB3-38AA-48A6-B52E-AD0D53BB3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298" y="4701471"/>
            <a:ext cx="2051297" cy="205129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Mountain Bike, Bicyclist, Exercise">
            <a:extLst>
              <a:ext uri="{FF2B5EF4-FFF2-40B4-BE49-F238E27FC236}">
                <a16:creationId xmlns:a16="http://schemas.microsoft.com/office/drawing/2014/main" id="{985C8D13-3DED-4E1F-9EBC-0259A009FB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0023" y="5054168"/>
            <a:ext cx="2305698" cy="153713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Skater, Park, Urban, Street, Gangs">
            <a:extLst>
              <a:ext uri="{FF2B5EF4-FFF2-40B4-BE49-F238E27FC236}">
                <a16:creationId xmlns:a16="http://schemas.microsoft.com/office/drawing/2014/main" id="{1DC8DABA-C1AF-4B8D-AD49-D396BBC9C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6879" y="5255842"/>
            <a:ext cx="2354824" cy="132556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Defense, Guard, Basketball, Athlete">
            <a:extLst>
              <a:ext uri="{FF2B5EF4-FFF2-40B4-BE49-F238E27FC236}">
                <a16:creationId xmlns:a16="http://schemas.microsoft.com/office/drawing/2014/main" id="{202DE61E-CA80-4FBB-BA25-C49B4F46E4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4149" y="4622682"/>
            <a:ext cx="1331823" cy="2208877"/>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Volleyball, Net, Volley, Girls, Ball">
            <a:extLst>
              <a:ext uri="{FF2B5EF4-FFF2-40B4-BE49-F238E27FC236}">
                <a16:creationId xmlns:a16="http://schemas.microsoft.com/office/drawing/2014/main" id="{42D52626-40F9-42FB-927B-0AF571AE20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6879" y="221025"/>
            <a:ext cx="2151985" cy="1537132"/>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Silhouette, Split, Active, Stretching">
            <a:extLst>
              <a:ext uri="{FF2B5EF4-FFF2-40B4-BE49-F238E27FC236}">
                <a16:creationId xmlns:a16="http://schemas.microsoft.com/office/drawing/2014/main" id="{0692A2D4-156A-4D4F-89D8-316883106E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22145" y="221025"/>
            <a:ext cx="1025300" cy="205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DEC-F101-4E63-8E25-B25344195E13}"/>
              </a:ext>
            </a:extLst>
          </p:cNvPr>
          <p:cNvSpPr>
            <a:spLocks noGrp="1"/>
          </p:cNvSpPr>
          <p:nvPr>
            <p:ph type="title"/>
          </p:nvPr>
        </p:nvSpPr>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Saveti</a:t>
            </a:r>
            <a:r>
              <a:rPr lang="en-GB" sz="3600" b="1" dirty="0">
                <a:solidFill>
                  <a:srgbClr val="FF0000"/>
                </a:solidFill>
                <a:latin typeface="Arial" panose="020B0604020202020204" pitchFamily="34" charset="0"/>
                <a:cs typeface="Arial" panose="020B0604020202020204" pitchFamily="34" charset="0"/>
              </a:rPr>
              <a:t> za </a:t>
            </a:r>
            <a:r>
              <a:rPr lang="en-GB" sz="3600" b="1" dirty="0" err="1">
                <a:solidFill>
                  <a:srgbClr val="FF0000"/>
                </a:solidFill>
                <a:latin typeface="Arial" panose="020B0604020202020204" pitchFamily="34" charset="0"/>
                <a:cs typeface="Arial" panose="020B0604020202020204" pitchFamily="34" charset="0"/>
              </a:rPr>
              <a:t>roditelje</a:t>
            </a:r>
            <a:endParaRPr lang="sr-Latn-RS" sz="3600" b="1"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1BF780C-58F9-439E-80DD-CFA9EE0C0D0E}"/>
              </a:ext>
            </a:extLst>
          </p:cNvPr>
          <p:cNvSpPr>
            <a:spLocks noGrp="1"/>
          </p:cNvSpPr>
          <p:nvPr>
            <p:ph idx="1"/>
          </p:nvPr>
        </p:nvSpPr>
        <p:spPr>
          <a:xfrm>
            <a:off x="838200" y="1825625"/>
            <a:ext cx="10515600" cy="4912526"/>
          </a:xfrm>
        </p:spPr>
        <p:txBody>
          <a:bodyPr>
            <a:normAutofit/>
          </a:bodyPr>
          <a:lstStyle/>
          <a:p>
            <a:pPr algn="just"/>
            <a:r>
              <a:rPr lang="en-GB" sz="2400" dirty="0">
                <a:latin typeface="Arial" panose="020B0604020202020204" pitchFamily="34" charset="0"/>
                <a:cs typeface="Arial" panose="020B0604020202020204" pitchFamily="34" charset="0"/>
              </a:rPr>
              <a:t>Deci </a:t>
            </a:r>
            <a:r>
              <a:rPr lang="en-GB" sz="2400" dirty="0" err="1">
                <a:latin typeface="Arial" panose="020B0604020202020204" pitchFamily="34" charset="0"/>
                <a:cs typeface="Arial" panose="020B0604020202020204" pitchFamily="34" charset="0"/>
              </a:rPr>
              <a:t>treba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reći</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promene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koje</a:t>
            </a:r>
            <a:r>
              <a:rPr lang="en-GB" sz="2400" dirty="0">
                <a:latin typeface="Arial" panose="020B0604020202020204" pitchFamily="34" charset="0"/>
                <a:cs typeface="Arial" panose="020B0604020202020204" pitchFamily="34" charset="0"/>
              </a:rPr>
              <a:t> se </a:t>
            </a:r>
            <a:r>
              <a:rPr lang="en-GB" sz="2400" dirty="0" err="1">
                <a:latin typeface="Arial" panose="020B0604020202020204" pitchFamily="34" charset="0"/>
                <a:cs typeface="Arial" panose="020B0604020202020204" pitchFamily="34" charset="0"/>
              </a:rPr>
              <a:t>javljaju</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pubertetu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adolescenciji</a:t>
            </a:r>
            <a:r>
              <a:rPr lang="en-GB" sz="2400" dirty="0">
                <a:latin typeface="Arial" panose="020B0604020202020204" pitchFamily="34" charset="0"/>
                <a:cs typeface="Arial" panose="020B0604020202020204" pitchFamily="34" charset="0"/>
              </a:rPr>
              <a:t> se ne </a:t>
            </a:r>
            <a:r>
              <a:rPr lang="en-GB" sz="2400" dirty="0" err="1">
                <a:latin typeface="Arial" panose="020B0604020202020204" pitchFamily="34" charset="0"/>
                <a:cs typeface="Arial" panose="020B0604020202020204" pitchFamily="34" charset="0"/>
              </a:rPr>
              <a:t>dešavaju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svoj</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deci</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isto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vreme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način</a:t>
            </a:r>
            <a:r>
              <a:rPr lang="en-GB" sz="2400" dirty="0">
                <a:latin typeface="Arial" panose="020B0604020202020204" pitchFamily="34" charset="0"/>
                <a:cs typeface="Arial" panose="020B0604020202020204" pitchFamily="34" charset="0"/>
              </a:rPr>
              <a:t>. </a:t>
            </a:r>
          </a:p>
          <a:p>
            <a:pPr algn="just"/>
            <a:r>
              <a:rPr lang="en-GB" sz="2400" dirty="0" err="1">
                <a:latin typeface="Arial" panose="020B0604020202020204" pitchFamily="34" charset="0"/>
                <a:cs typeface="Arial" panose="020B0604020202020204" pitchFamily="34" charset="0"/>
              </a:rPr>
              <a:t>Ako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postoji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zabrinutost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zbog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mogućeg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suviše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ranog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ili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kašnjenja</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ulazak</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pubertet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razgovarati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izabranim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dečijim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lekarom</a:t>
            </a:r>
            <a:r>
              <a:rPr lang="en-GB" sz="2400" dirty="0">
                <a:latin typeface="Arial" panose="020B0604020202020204" pitchFamily="34" charset="0"/>
                <a:cs typeface="Arial" panose="020B0604020202020204" pitchFamily="34" charset="0"/>
              </a:rPr>
              <a:t>.</a:t>
            </a:r>
          </a:p>
          <a:p>
            <a:pPr algn="just"/>
            <a:r>
              <a:rPr lang="en-GB" sz="2400" dirty="0" err="1">
                <a:latin typeface="Arial" panose="020B0604020202020204" pitchFamily="34" charset="0"/>
                <a:cs typeface="Arial" panose="020B0604020202020204" pitchFamily="34" charset="0"/>
              </a:rPr>
              <a:t>Takođe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treba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razgovarati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izabranim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dečijim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lekarom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ako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postoji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sumnja</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postojanje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nepravilne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uhranjenosti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pothranjenosti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ili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gojaznosti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dece</a:t>
            </a:r>
            <a:r>
              <a:rPr lang="en-GB" sz="2400" dirty="0">
                <a:latin typeface="Arial" panose="020B0604020202020204" pitchFamily="34" charset="0"/>
                <a:cs typeface="Arial" panose="020B0604020202020204" pitchFamily="34" charset="0"/>
              </a:rPr>
              <a:t>.</a:t>
            </a:r>
          </a:p>
          <a:p>
            <a:pPr algn="just"/>
            <a:r>
              <a:rPr lang="en-GB" sz="2400" dirty="0" err="1">
                <a:latin typeface="Arial" panose="020B0604020202020204" pitchFamily="34" charset="0"/>
                <a:cs typeface="Arial" panose="020B0604020202020204" pitchFamily="34" charset="0"/>
              </a:rPr>
              <a:t>Razgovarati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otvoreno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decom o </a:t>
            </a:r>
            <a:r>
              <a:rPr lang="en-GB" sz="2400" dirty="0" err="1">
                <a:latin typeface="Arial" panose="020B0604020202020204" pitchFamily="34" charset="0"/>
                <a:cs typeface="Arial" panose="020B0604020202020204" pitchFamily="34" charset="0"/>
              </a:rPr>
              <a:t>događajima</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školi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njihovom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društvu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Podstaći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ih</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pričaju</a:t>
            </a:r>
            <a:r>
              <a:rPr lang="en-GB" sz="2400" dirty="0">
                <a:latin typeface="Arial" panose="020B0604020202020204" pitchFamily="34" charset="0"/>
                <a:cs typeface="Arial" panose="020B0604020202020204" pitchFamily="34" charset="0"/>
              </a:rPr>
              <a:t> o </a:t>
            </a:r>
            <a:r>
              <a:rPr lang="en-GB" sz="2400" dirty="0" err="1">
                <a:latin typeface="Arial" panose="020B0604020202020204" pitchFamily="34" charset="0"/>
                <a:cs typeface="Arial" panose="020B0604020202020204" pitchFamily="34" charset="0"/>
              </a:rPr>
              <a:t>svojim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osećanjima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promenama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postignućima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eventualnim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problemima</a:t>
            </a:r>
            <a:r>
              <a:rPr lang="en-GB" sz="2400" dirty="0">
                <a:latin typeface="Arial" panose="020B0604020202020204" pitchFamily="34" charset="0"/>
                <a:cs typeface="Arial" panose="020B0604020202020204" pitchFamily="34" charset="0"/>
              </a:rPr>
              <a:t>.</a:t>
            </a:r>
          </a:p>
          <a:p>
            <a:pPr algn="just"/>
            <a:r>
              <a:rPr lang="en-GB" sz="2400" dirty="0" err="1">
                <a:latin typeface="Arial" panose="020B0604020202020204" pitchFamily="34" charset="0"/>
                <a:cs typeface="Arial" panose="020B0604020202020204" pitchFamily="34" charset="0"/>
              </a:rPr>
              <a:t>Adolescenti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izloženi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pritiscima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društva</a:t>
            </a:r>
            <a:r>
              <a:rPr lang="en-GB" sz="2400" dirty="0">
                <a:latin typeface="Arial" panose="020B0604020202020204" pitchFamily="34" charset="0"/>
                <a:cs typeface="Arial" panose="020B0604020202020204" pitchFamily="34" charset="0"/>
              </a:rPr>
              <a:t> da se </a:t>
            </a:r>
            <a:r>
              <a:rPr lang="en-GB" sz="2400" dirty="0" err="1">
                <a:latin typeface="Arial" panose="020B0604020202020204" pitchFamily="34" charset="0"/>
                <a:cs typeface="Arial" panose="020B0604020202020204" pitchFamily="34" charset="0"/>
              </a:rPr>
              <a:t>izgleda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savršeno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mršavo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proporcionalno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Ukazati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deci</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su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slike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koje</a:t>
            </a:r>
            <a:r>
              <a:rPr lang="en-GB" sz="2400" dirty="0">
                <a:latin typeface="Arial" panose="020B0604020202020204" pitchFamily="34" charset="0"/>
                <a:cs typeface="Arial" panose="020B0604020202020204" pitchFamily="34" charset="0"/>
              </a:rPr>
              <a:t> vide </a:t>
            </a:r>
            <a:r>
              <a:rPr lang="en-GB" sz="2400"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televiziji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internetu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obrađene</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nisu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realne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niti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moguće</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stvarnosti</a:t>
            </a:r>
            <a:r>
              <a:rPr lang="en-GB" sz="2400"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08A1FF80-82BE-4EE6-82BC-978B5C3B9F7C}"/>
              </a:ext>
            </a:extLst>
          </p:cNvPr>
          <p:cNvPicPr>
            <a:picLocks noChangeAspect="1"/>
          </p:cNvPicPr>
          <p:nvPr/>
        </p:nvPicPr>
        <p:blipFill>
          <a:blip r:embed="rId2"/>
          <a:stretch>
            <a:fillRect/>
          </a:stretch>
        </p:blipFill>
        <p:spPr>
          <a:xfrm>
            <a:off x="9383697" y="59925"/>
            <a:ext cx="2623119" cy="1782284"/>
          </a:xfrm>
          <a:prstGeom prst="rect">
            <a:avLst/>
          </a:prstGeom>
        </p:spPr>
      </p:pic>
      <p:pic>
        <p:nvPicPr>
          <p:cNvPr id="6" name="Picture 2" descr="Silhouette, Child, Mother, Daughter">
            <a:extLst>
              <a:ext uri="{FF2B5EF4-FFF2-40B4-BE49-F238E27FC236}">
                <a16:creationId xmlns:a16="http://schemas.microsoft.com/office/drawing/2014/main" id="{F37429EB-123A-4316-BFDE-DBF966081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284" y="268485"/>
            <a:ext cx="2193385" cy="151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8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EC9B-A138-4DA3-924C-854ABC93E8CA}"/>
              </a:ext>
            </a:extLst>
          </p:cNvPr>
          <p:cNvSpPr>
            <a:spLocks noGrp="1"/>
          </p:cNvSpPr>
          <p:nvPr>
            <p:ph type="title"/>
          </p:nvPr>
        </p:nvSpPr>
        <p:spPr>
          <a:xfrm>
            <a:off x="749424" y="101107"/>
            <a:ext cx="10515600" cy="806727"/>
          </a:xfrm>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Literatura</a:t>
            </a:r>
            <a:endParaRPr lang="sr-Latn-RS" sz="36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7683B1-7CB9-42FD-B87B-AEFC5CBDC4E3}"/>
              </a:ext>
            </a:extLst>
          </p:cNvPr>
          <p:cNvSpPr>
            <a:spLocks noGrp="1"/>
          </p:cNvSpPr>
          <p:nvPr>
            <p:ph idx="1"/>
          </p:nvPr>
        </p:nvSpPr>
        <p:spPr>
          <a:xfrm>
            <a:off x="640800" y="872176"/>
            <a:ext cx="11120020" cy="3972052"/>
          </a:xfrm>
        </p:spPr>
        <p:txBody>
          <a:bodyPr>
            <a:normAutofit/>
          </a:bodyPr>
          <a:lstStyle/>
          <a:p>
            <a:r>
              <a:rPr lang="en-US" sz="1800" b="0" i="0" dirty="0" err="1">
                <a:effectLst/>
                <a:latin typeface="Arial" panose="020B0604020202020204" pitchFamily="34" charset="0"/>
                <a:cs typeface="Arial" panose="020B0604020202020204" pitchFamily="34" charset="0"/>
              </a:rPr>
              <a:t>WHO.https</a:t>
            </a:r>
            <a:r>
              <a:rPr lang="en-US" sz="1800" b="0" i="0" dirty="0">
                <a:effectLst/>
                <a:latin typeface="Arial" panose="020B0604020202020204" pitchFamily="34" charset="0"/>
                <a:cs typeface="Arial" panose="020B0604020202020204" pitchFamily="34" charset="0"/>
              </a:rPr>
              <a:t>://www.who.int/tools/growth-reference-data-for-5to19-years</a:t>
            </a:r>
          </a:p>
          <a:p>
            <a:r>
              <a:rPr lang="en-US" sz="1800" b="0" i="0" dirty="0">
                <a:effectLst/>
                <a:latin typeface="Arial" panose="020B0604020202020204" pitchFamily="34" charset="0"/>
                <a:cs typeface="Arial" panose="020B0604020202020204" pitchFamily="34" charset="0"/>
              </a:rPr>
              <a:t>de Onis M, Onyango AW, </a:t>
            </a:r>
            <a:r>
              <a:rPr lang="en-US" sz="1800" b="0" i="0" dirty="0" err="1">
                <a:effectLst/>
                <a:latin typeface="Arial" panose="020B0604020202020204" pitchFamily="34" charset="0"/>
                <a:cs typeface="Arial" panose="020B0604020202020204" pitchFamily="34" charset="0"/>
              </a:rPr>
              <a:t>Borghi</a:t>
            </a:r>
            <a:r>
              <a:rPr lang="en-US" sz="1800" b="0" i="0" dirty="0">
                <a:effectLst/>
                <a:latin typeface="Arial" panose="020B0604020202020204" pitchFamily="34" charset="0"/>
                <a:cs typeface="Arial" panose="020B0604020202020204" pitchFamily="34" charset="0"/>
              </a:rPr>
              <a:t> E, </a:t>
            </a:r>
            <a:r>
              <a:rPr lang="en-US" sz="1800" b="0" i="0" dirty="0" err="1">
                <a:effectLst/>
                <a:latin typeface="Arial" panose="020B0604020202020204" pitchFamily="34" charset="0"/>
                <a:cs typeface="Arial" panose="020B0604020202020204" pitchFamily="34" charset="0"/>
              </a:rPr>
              <a:t>Siyam</a:t>
            </a:r>
            <a:r>
              <a:rPr lang="en-US" sz="1800" b="0" i="0" dirty="0">
                <a:effectLst/>
                <a:latin typeface="Arial" panose="020B0604020202020204" pitchFamily="34" charset="0"/>
                <a:cs typeface="Arial" panose="020B0604020202020204" pitchFamily="34" charset="0"/>
              </a:rPr>
              <a:t> A, Nishida C, </a:t>
            </a:r>
            <a:r>
              <a:rPr lang="en-US" sz="1800" b="0" i="0" dirty="0" err="1">
                <a:effectLst/>
                <a:latin typeface="Arial" panose="020B0604020202020204" pitchFamily="34" charset="0"/>
                <a:cs typeface="Arial" panose="020B0604020202020204" pitchFamily="34" charset="0"/>
              </a:rPr>
              <a:t>Siekmann</a:t>
            </a:r>
            <a:r>
              <a:rPr lang="en-US" sz="1800" b="0" i="0" dirty="0">
                <a:effectLst/>
                <a:latin typeface="Arial" panose="020B0604020202020204" pitchFamily="34" charset="0"/>
                <a:cs typeface="Arial" panose="020B0604020202020204" pitchFamily="34" charset="0"/>
              </a:rPr>
              <a:t> J. Development of a WHO growth reference for school-aged children and adolescents. Bull World Health Organ. 2007 Sep;85(9):660-7</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https://www.cdc.gov/ncbddd/childdevelopment/positiveparenting/adolescence.html</a:t>
            </a:r>
            <a:endParaRPr lang="sr-Latn-R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https://medlineplus.gov/ency/article/002003.htm</a:t>
            </a:r>
          </a:p>
          <a:p>
            <a:r>
              <a:rPr lang="en-US" sz="1800" b="0" i="0" dirty="0">
                <a:effectLst/>
                <a:latin typeface="Arial" panose="020B0604020202020204" pitchFamily="34" charset="0"/>
                <a:cs typeface="Arial" panose="020B0604020202020204" pitchFamily="34" charset="0"/>
              </a:rPr>
              <a:t>de Onis M. E</a:t>
            </a:r>
            <a:r>
              <a:rPr lang="en-US" sz="1800" dirty="0">
                <a:latin typeface="Arial" panose="020B0604020202020204" pitchFamily="34" charset="0"/>
                <a:cs typeface="Arial" panose="020B0604020202020204" pitchFamily="34" charset="0"/>
              </a:rPr>
              <a:t>book.ecog-obesity.eu/chapter-growth-charts-body-composition/world-health-organization-</a:t>
            </a:r>
            <a:r>
              <a:rPr lang="en-US" sz="1800" dirty="0" err="1">
                <a:latin typeface="Arial" panose="020B0604020202020204" pitchFamily="34" charset="0"/>
                <a:cs typeface="Arial" panose="020B0604020202020204" pitchFamily="34" charset="0"/>
              </a:rPr>
              <a:t>referencecurves</a:t>
            </a:r>
            <a:r>
              <a:rPr lang="en-US" sz="1800" dirty="0">
                <a:latin typeface="Arial" panose="020B0604020202020204" pitchFamily="34" charset="0"/>
                <a:cs typeface="Arial" panose="020B0604020202020204" pitchFamily="34" charset="0"/>
              </a:rPr>
              <a:t>/</a:t>
            </a:r>
          </a:p>
          <a:p>
            <a:r>
              <a:rPr lang="en-GB" sz="1800" dirty="0" err="1">
                <a:latin typeface="Arial" panose="020B0604020202020204" pitchFamily="34" charset="0"/>
                <a:cs typeface="Arial" panose="020B0604020202020204" pitchFamily="34" charset="0"/>
              </a:rPr>
              <a:t>Udruženje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pedijatara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Srbije</a:t>
            </a:r>
            <a:r>
              <a:rPr lang="en-GB" sz="1800" dirty="0">
                <a:latin typeface="Arial" panose="020B0604020202020204" pitchFamily="34" charset="0"/>
                <a:cs typeface="Arial" panose="020B0604020202020204" pitchFamily="34" charset="0"/>
              </a:rPr>
              <a:t>. Novi </a:t>
            </a:r>
            <a:r>
              <a:rPr lang="en-GB" sz="1800" dirty="0" err="1">
                <a:latin typeface="Arial" panose="020B0604020202020204" pitchFamily="34" charset="0"/>
                <a:cs typeface="Arial" panose="020B0604020202020204" pitchFamily="34" charset="0"/>
              </a:rPr>
              <a:t>standardi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rasta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uhranjenosti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dece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adolescenata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Priručnik</a:t>
            </a:r>
            <a:r>
              <a:rPr lang="en-GB" sz="1800" dirty="0">
                <a:latin typeface="Arial" panose="020B0604020202020204" pitchFamily="34" charset="0"/>
                <a:cs typeface="Arial" panose="020B0604020202020204" pitchFamily="34" charset="0"/>
              </a:rPr>
              <a:t> za </a:t>
            </a:r>
            <a:r>
              <a:rPr lang="en-GB" sz="1800" dirty="0" err="1">
                <a:latin typeface="Arial" panose="020B0604020202020204" pitchFamily="34" charset="0"/>
                <a:cs typeface="Arial" panose="020B0604020202020204" pitchFamily="34" charset="0"/>
              </a:rPr>
              <a:t>pedijatre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saradnike</a:t>
            </a:r>
            <a:r>
              <a:rPr lang="en-GB" sz="1800" dirty="0">
                <a:latin typeface="Arial" panose="020B0604020202020204" pitchFamily="34" charset="0"/>
                <a:cs typeface="Arial" panose="020B0604020202020204" pitchFamily="34" charset="0"/>
              </a:rPr>
              <a:t> u </a:t>
            </a:r>
            <a:r>
              <a:rPr lang="en-GB" sz="1800" dirty="0" err="1">
                <a:latin typeface="Arial" panose="020B0604020202020204" pitchFamily="34" charset="0"/>
                <a:cs typeface="Arial" panose="020B0604020202020204" pitchFamily="34" charset="0"/>
              </a:rPr>
              <a:t>primarnoj</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zdravstvenoj</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zaštiti</a:t>
            </a:r>
            <a:r>
              <a:rPr lang="en-GB" sz="1800" dirty="0">
                <a:latin typeface="Arial" panose="020B0604020202020204" pitchFamily="34" charset="0"/>
                <a:cs typeface="Arial" panose="020B0604020202020204" pitchFamily="34" charset="0"/>
              </a:rPr>
              <a:t>. 2009</a:t>
            </a:r>
          </a:p>
          <a:p>
            <a:r>
              <a:rPr lang="en-GB" sz="1800" dirty="0" err="1">
                <a:latin typeface="Arial" panose="020B0604020202020204" pitchFamily="34" charset="0"/>
                <a:cs typeface="Arial" panose="020B0604020202020204" pitchFamily="34" charset="0"/>
              </a:rPr>
              <a:t>Institut</a:t>
            </a:r>
            <a:r>
              <a:rPr lang="en-GB" sz="1800" dirty="0">
                <a:latin typeface="Arial" panose="020B0604020202020204" pitchFamily="34" charset="0"/>
                <a:cs typeface="Arial" panose="020B0604020202020204" pitchFamily="34" charset="0"/>
              </a:rPr>
              <a:t> za </a:t>
            </a:r>
            <a:r>
              <a:rPr lang="en-GB" sz="1800" dirty="0" err="1">
                <a:latin typeface="Arial" panose="020B0604020202020204" pitchFamily="34" charset="0"/>
                <a:cs typeface="Arial" panose="020B0604020202020204" pitchFamily="34" charset="0"/>
              </a:rPr>
              <a:t>javno</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zdravlje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Vojvodine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Razumem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šta</a:t>
            </a:r>
            <a:r>
              <a:rPr lang="en-GB" sz="1800" dirty="0">
                <a:latin typeface="Arial" panose="020B0604020202020204" pitchFamily="34" charset="0"/>
                <a:cs typeface="Arial" panose="020B0604020202020204" pitchFamily="34" charset="0"/>
              </a:rPr>
              <a:t> mi se </a:t>
            </a:r>
            <a:r>
              <a:rPr lang="en-GB" sz="1800" dirty="0" err="1">
                <a:latin typeface="Arial" panose="020B0604020202020204" pitchFamily="34" charset="0"/>
                <a:cs typeface="Arial" panose="020B0604020202020204" pitchFamily="34" charset="0"/>
              </a:rPr>
              <a:t>dešava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Podrška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edukaciji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učenika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osnovnoškolskog</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uzrasta</a:t>
            </a:r>
            <a:r>
              <a:rPr lang="en-GB" sz="1800" dirty="0">
                <a:latin typeface="Arial" panose="020B0604020202020204" pitchFamily="34" charset="0"/>
                <a:cs typeface="Arial" panose="020B0604020202020204" pitchFamily="34" charset="0"/>
              </a:rPr>
              <a:t> o </a:t>
            </a:r>
            <a:r>
              <a:rPr lang="en-GB" sz="1800" dirty="0" err="1">
                <a:latin typeface="Arial" panose="020B0604020202020204" pitchFamily="34" charset="0"/>
                <a:cs typeface="Arial" panose="020B0604020202020204" pitchFamily="34" charset="0"/>
              </a:rPr>
              <a:t>pubertetu</a:t>
            </a:r>
            <a:r>
              <a:rPr lang="en-GB" sz="1800" dirty="0">
                <a:latin typeface="Arial" panose="020B0604020202020204" pitchFamily="34" charset="0"/>
                <a:cs typeface="Arial" panose="020B0604020202020204" pitchFamily="34" charset="0"/>
              </a:rPr>
              <a:t>. Futura, 2020.</a:t>
            </a:r>
          </a:p>
          <a:p>
            <a:r>
              <a:rPr lang="en-GB" sz="1800" dirty="0" err="1">
                <a:latin typeface="Arial" panose="020B0604020202020204" pitchFamily="34" charset="0"/>
                <a:cs typeface="Arial" panose="020B0604020202020204" pitchFamily="34" charset="0"/>
              </a:rPr>
              <a:t>Centar</a:t>
            </a:r>
            <a:r>
              <a:rPr lang="en-GB" sz="1800" dirty="0">
                <a:latin typeface="Arial" panose="020B0604020202020204" pitchFamily="34" charset="0"/>
                <a:cs typeface="Arial" panose="020B0604020202020204" pitchFamily="34" charset="0"/>
              </a:rPr>
              <a:t> za </a:t>
            </a:r>
            <a:r>
              <a:rPr lang="en-GB" sz="1800" dirty="0" err="1">
                <a:latin typeface="Arial" panose="020B0604020202020204" pitchFamily="34" charset="0"/>
                <a:cs typeface="Arial" panose="020B0604020202020204" pitchFamily="34" charset="0"/>
              </a:rPr>
              <a:t>socijalni</a:t>
            </a:r>
            <a:r>
              <a:rPr lang="en-GB" sz="1800" dirty="0">
                <a:latin typeface="Arial" panose="020B0604020202020204" pitchFamily="34" charset="0"/>
                <a:cs typeface="Arial" panose="020B0604020202020204" pitchFamily="34" charset="0"/>
              </a:rPr>
              <a:t> rad za </a:t>
            </a:r>
            <a:r>
              <a:rPr lang="en-GB" sz="1800" dirty="0" err="1">
                <a:latin typeface="Arial" panose="020B0604020202020204" pitchFamily="34" charset="0"/>
                <a:cs typeface="Arial" panose="020B0604020202020204" pitchFamily="34" charset="0"/>
              </a:rPr>
              <a:t>opštine</a:t>
            </a:r>
            <a:r>
              <a:rPr lang="en-GB" sz="1800" dirty="0">
                <a:latin typeface="Arial" panose="020B0604020202020204" pitchFamily="34" charset="0"/>
                <a:cs typeface="Arial" panose="020B0604020202020204" pitchFamily="34" charset="0"/>
              </a:rPr>
              <a:t> Kotor, </a:t>
            </a:r>
            <a:r>
              <a:rPr lang="en-GB" sz="1800" dirty="0" err="1">
                <a:latin typeface="Arial" panose="020B0604020202020204" pitchFamily="34" charset="0"/>
                <a:cs typeface="Arial" panose="020B0604020202020204" pitchFamily="34" charset="0"/>
              </a:rPr>
              <a:t>Tivat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Budva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Brošura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Adolescencija</a:t>
            </a:r>
            <a:r>
              <a:rPr lang="sr-Cyrl-RS" sz="1800" dirty="0">
                <a:latin typeface="Arial" panose="020B0604020202020204" pitchFamily="34" charset="0"/>
                <a:cs typeface="Arial" panose="020B0604020202020204" pitchFamily="34" charset="0"/>
              </a:rPr>
              <a:t>. </a:t>
            </a:r>
            <a:endParaRPr lang="sr-Latn-RS" sz="18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FF72ECB9-3CEF-4B31-A4B3-6DFA5C3E8A79}"/>
              </a:ext>
            </a:extLst>
          </p:cNvPr>
          <p:cNvSpPr txBox="1">
            <a:spLocks/>
          </p:cNvSpPr>
          <p:nvPr/>
        </p:nvSpPr>
        <p:spPr>
          <a:xfrm>
            <a:off x="1245220" y="4844228"/>
            <a:ext cx="10515600" cy="7408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r-Latn-RS" sz="2000" b="1" dirty="0">
                <a:solidFill>
                  <a:schemeClr val="accent1">
                    <a:lumMod val="75000"/>
                  </a:schemeClr>
                </a:solidFill>
                <a:latin typeface="Arial" panose="020B0604020202020204" pitchFamily="34" charset="0"/>
                <a:cs typeface="Arial" panose="020B0604020202020204" pitchFamily="34" charset="0"/>
              </a:rPr>
              <a:t>U prezentaciji su korišćene slike iz publikacija Instituta za javno zdravlje Vojvodine i iz sledećeg izvora</a:t>
            </a:r>
            <a:r>
              <a:rPr lang="ru-RU" sz="2000" b="1" dirty="0">
                <a:solidFill>
                  <a:schemeClr val="accent1">
                    <a:lumMod val="75000"/>
                  </a:schemeClr>
                </a:solidFill>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hlinkClick r:id="rId2" tooltip="https://pixabay.com/"/>
              </a:rPr>
              <a:t>https</a:t>
            </a:r>
            <a:r>
              <a:rPr lang="ru-RU" sz="2000" u="sng" dirty="0">
                <a:latin typeface="Arial" panose="020B0604020202020204" pitchFamily="34" charset="0"/>
                <a:cs typeface="Arial" panose="020B0604020202020204" pitchFamily="34" charset="0"/>
                <a:hlinkClick r:id="rId2" tooltip="https://pixabay.com/"/>
              </a:rPr>
              <a:t>://</a:t>
            </a:r>
            <a:r>
              <a:rPr lang="en-US" sz="2000" u="sng" dirty="0" err="1">
                <a:latin typeface="Arial" panose="020B0604020202020204" pitchFamily="34" charset="0"/>
                <a:cs typeface="Arial" panose="020B0604020202020204" pitchFamily="34" charset="0"/>
                <a:hlinkClick r:id="rId2" tooltip="https://pixabay.com/"/>
              </a:rPr>
              <a:t>pixabay</a:t>
            </a:r>
            <a:r>
              <a:rPr lang="ru-RU" sz="2000" u="sng" dirty="0">
                <a:latin typeface="Arial" panose="020B0604020202020204" pitchFamily="34" charset="0"/>
                <a:cs typeface="Arial" panose="020B0604020202020204" pitchFamily="34" charset="0"/>
                <a:hlinkClick r:id="rId2" tooltip="https://pixabay.com/"/>
              </a:rPr>
              <a:t>.</a:t>
            </a:r>
            <a:r>
              <a:rPr lang="en-US" sz="2000" u="sng" dirty="0">
                <a:latin typeface="Arial" panose="020B0604020202020204" pitchFamily="34" charset="0"/>
                <a:cs typeface="Arial" panose="020B0604020202020204" pitchFamily="34" charset="0"/>
                <a:hlinkClick r:id="rId2" tooltip="https://pixabay.com/"/>
              </a:rPr>
              <a:t>com</a:t>
            </a:r>
            <a:r>
              <a:rPr lang="ru-RU" sz="2000" u="sng" dirty="0">
                <a:latin typeface="Arial" panose="020B0604020202020204" pitchFamily="34" charset="0"/>
                <a:cs typeface="Arial" panose="020B0604020202020204" pitchFamily="34" charset="0"/>
                <a:hlinkClick r:id="rId2" tooltip="https://pixabay.com/"/>
              </a:rPr>
              <a:t>/</a:t>
            </a:r>
            <a:endParaRPr lang="en-US"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ED2040E-93F2-41D4-BD0B-67B3111485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625"/>
          <a:stretch/>
        </p:blipFill>
        <p:spPr>
          <a:xfrm>
            <a:off x="126123" y="5370251"/>
            <a:ext cx="2049517" cy="1487749"/>
          </a:xfrm>
          <a:prstGeom prst="rect">
            <a:avLst/>
          </a:prstGeom>
        </p:spPr>
      </p:pic>
      <p:pic>
        <p:nvPicPr>
          <p:cNvPr id="8" name="Picture 7">
            <a:extLst>
              <a:ext uri="{FF2B5EF4-FFF2-40B4-BE49-F238E27FC236}">
                <a16:creationId xmlns:a16="http://schemas.microsoft.com/office/drawing/2014/main" id="{96457D88-29DC-4371-ABDE-9D738131B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3641" y="5835250"/>
            <a:ext cx="2323167" cy="731797"/>
          </a:xfrm>
          <a:prstGeom prst="rect">
            <a:avLst/>
          </a:prstGeom>
        </p:spPr>
      </p:pic>
      <p:pic>
        <p:nvPicPr>
          <p:cNvPr id="9" name="Picture 8">
            <a:extLst>
              <a:ext uri="{FF2B5EF4-FFF2-40B4-BE49-F238E27FC236}">
                <a16:creationId xmlns:a16="http://schemas.microsoft.com/office/drawing/2014/main" id="{7F57D6E4-1DC7-4032-BA78-E612646D956C}"/>
              </a:ext>
            </a:extLst>
          </p:cNvPr>
          <p:cNvPicPr>
            <a:picLocks noChangeAspect="1"/>
          </p:cNvPicPr>
          <p:nvPr/>
        </p:nvPicPr>
        <p:blipFill>
          <a:blip r:embed="rId5"/>
          <a:stretch>
            <a:fillRect/>
          </a:stretch>
        </p:blipFill>
        <p:spPr>
          <a:xfrm>
            <a:off x="2175640" y="6314041"/>
            <a:ext cx="7242676" cy="506012"/>
          </a:xfrm>
          <a:prstGeom prst="rect">
            <a:avLst/>
          </a:prstGeom>
        </p:spPr>
      </p:pic>
      <p:sp>
        <p:nvSpPr>
          <p:cNvPr id="10" name="WordArt 9">
            <a:extLst>
              <a:ext uri="{FF2B5EF4-FFF2-40B4-BE49-F238E27FC236}">
                <a16:creationId xmlns:a16="http://schemas.microsoft.com/office/drawing/2014/main" id="{144F986B-D080-41D7-9AB3-8E1406B8380B}"/>
              </a:ext>
            </a:extLst>
          </p:cNvPr>
          <p:cNvSpPr>
            <a:spLocks noChangeArrowheads="1" noChangeShapeType="1" noTextEdit="1"/>
          </p:cNvSpPr>
          <p:nvPr/>
        </p:nvSpPr>
        <p:spPr bwMode="auto">
          <a:xfrm>
            <a:off x="4687410" y="5759779"/>
            <a:ext cx="2941174" cy="506013"/>
          </a:xfrm>
          <a:prstGeom prst="rect">
            <a:avLst/>
          </a:prstGeom>
        </p:spPr>
        <p:txBody>
          <a:bodyPr wrap="none" fromWordArt="1">
            <a:prstTxWarp prst="textPlain">
              <a:avLst>
                <a:gd name="adj" fmla="val 50000"/>
              </a:avLst>
            </a:prstTxWarp>
          </a:bodyPr>
          <a:lstStyle/>
          <a:p>
            <a:pPr algn="ctr"/>
            <a:r>
              <a:rPr lang="en-US" sz="1200" kern="10" dirty="0" err="1">
                <a:ln w="12700">
                  <a:solidFill>
                    <a:srgbClr val="EAEAEA"/>
                  </a:solidFill>
                  <a:round/>
                  <a:headEnd/>
                  <a:tailEnd/>
                </a:ln>
                <a:solidFill>
                  <a:srgbClr val="0070C0"/>
                </a:solidFill>
                <a:effectLst>
                  <a:outerShdw dist="35921" dir="2700000" sy="50000" kx="2115830" algn="bl" rotWithShape="0">
                    <a:srgbClr val="C0C0C0">
                      <a:alpha val="79999"/>
                    </a:srgbClr>
                  </a:outerShdw>
                </a:effectLst>
                <a:latin typeface="Arial Black" panose="020B0A04020102020204" pitchFamily="34" charset="0"/>
              </a:rPr>
              <a:t>Znanjem</a:t>
            </a:r>
            <a:r>
              <a:rPr lang="en-US" sz="1200" kern="10" dirty="0">
                <a:ln w="12700">
                  <a:solidFill>
                    <a:srgbClr val="EAEAEA"/>
                  </a:solidFill>
                  <a:round/>
                  <a:headEnd/>
                  <a:tailEnd/>
                </a:ln>
                <a:solidFill>
                  <a:srgbClr val="0070C0"/>
                </a:solidFill>
                <a:effectLst>
                  <a:outerShdw dist="35921" dir="2700000" sy="50000" kx="2115830" algn="bl" rotWithShape="0">
                    <a:srgbClr val="C0C0C0">
                      <a:alpha val="79999"/>
                    </a:srgbClr>
                  </a:outerShdw>
                </a:effectLst>
                <a:latin typeface="Arial Black" panose="020B0A04020102020204" pitchFamily="34" charset="0"/>
              </a:rPr>
              <a:t> do </a:t>
            </a:r>
            <a:r>
              <a:rPr lang="en-US" sz="1200" kern="10" dirty="0" err="1">
                <a:ln w="12700">
                  <a:solidFill>
                    <a:srgbClr val="EAEAEA"/>
                  </a:solidFill>
                  <a:round/>
                  <a:headEnd/>
                  <a:tailEnd/>
                </a:ln>
                <a:solidFill>
                  <a:srgbClr val="0070C0"/>
                </a:solidFill>
                <a:effectLst>
                  <a:outerShdw dist="35921" dir="2700000" sy="50000" kx="2115830" algn="bl" rotWithShape="0">
                    <a:srgbClr val="C0C0C0">
                      <a:alpha val="79999"/>
                    </a:srgbClr>
                  </a:outerShdw>
                </a:effectLst>
                <a:latin typeface="Arial Black" panose="020B0A04020102020204" pitchFamily="34" charset="0"/>
              </a:rPr>
              <a:t>zdravih</a:t>
            </a:r>
            <a:r>
              <a:rPr lang="en-US" sz="1200" kern="10" dirty="0">
                <a:ln w="12700">
                  <a:solidFill>
                    <a:srgbClr val="EAEAEA"/>
                  </a:solidFill>
                  <a:round/>
                  <a:headEnd/>
                  <a:tailEnd/>
                </a:ln>
                <a:solidFill>
                  <a:srgbClr val="0070C0"/>
                </a:solidFill>
                <a:effectLst>
                  <a:outerShdw dist="35921" dir="2700000" sy="50000" kx="2115830" algn="bl" rotWithShape="0">
                    <a:srgbClr val="C0C0C0">
                      <a:alpha val="79999"/>
                    </a:srgbClr>
                  </a:outerShdw>
                </a:effectLst>
                <a:latin typeface="Arial Black" panose="020B0A04020102020204" pitchFamily="34" charset="0"/>
              </a:rPr>
              <a:t> </a:t>
            </a:r>
            <a:r>
              <a:rPr lang="en-US" sz="1200" kern="10" dirty="0" err="1">
                <a:ln w="12700">
                  <a:solidFill>
                    <a:srgbClr val="EAEAEA"/>
                  </a:solidFill>
                  <a:round/>
                  <a:headEnd/>
                  <a:tailEnd/>
                </a:ln>
                <a:solidFill>
                  <a:srgbClr val="0070C0"/>
                </a:solidFill>
                <a:effectLst>
                  <a:outerShdw dist="35921" dir="2700000" sy="50000" kx="2115830" algn="bl" rotWithShape="0">
                    <a:srgbClr val="C0C0C0">
                      <a:alpha val="79999"/>
                    </a:srgbClr>
                  </a:outerShdw>
                </a:effectLst>
                <a:latin typeface="Arial Black" panose="020B0A04020102020204" pitchFamily="34" charset="0"/>
              </a:rPr>
              <a:t>izbora</a:t>
            </a:r>
            <a:endParaRPr lang="en-US" sz="1200" kern="10" dirty="0">
              <a:ln w="12700">
                <a:solidFill>
                  <a:srgbClr val="EAEAEA"/>
                </a:solidFill>
                <a:round/>
                <a:headEnd/>
                <a:tailEnd/>
              </a:ln>
              <a:solidFill>
                <a:srgbClr val="0070C0"/>
              </a:solidFill>
              <a:effectLst>
                <a:outerShdw dist="35921" dir="2700000" sy="50000" kx="2115830" algn="bl" rotWithShape="0">
                  <a:srgbClr val="C0C0C0">
                    <a:alpha val="79999"/>
                  </a:srgbClr>
                </a:outerShdw>
              </a:effectLst>
              <a:latin typeface="Arial Black" panose="020B0A04020102020204" pitchFamily="34" charset="0"/>
            </a:endParaRPr>
          </a:p>
        </p:txBody>
      </p:sp>
    </p:spTree>
    <p:extLst>
      <p:ext uri="{BB962C8B-B14F-4D97-AF65-F5344CB8AC3E}">
        <p14:creationId xmlns:p14="http://schemas.microsoft.com/office/powerpoint/2010/main" val="162103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493E-4F9D-476A-A150-EF087E99AD58}"/>
              </a:ext>
            </a:extLst>
          </p:cNvPr>
          <p:cNvSpPr>
            <a:spLocks noGrp="1"/>
          </p:cNvSpPr>
          <p:nvPr>
            <p:ph type="title"/>
          </p:nvPr>
        </p:nvSpPr>
        <p:spPr>
          <a:xfrm>
            <a:off x="838200" y="637396"/>
            <a:ext cx="10515600" cy="1325563"/>
          </a:xfrm>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Adolescencija</a:t>
            </a:r>
            <a:endParaRPr lang="sr-Latn-RS" sz="36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F9E348-CA8F-43BB-9FB2-8C6C5A2729C9}"/>
              </a:ext>
            </a:extLst>
          </p:cNvPr>
          <p:cNvSpPr>
            <a:spLocks noGrp="1"/>
          </p:cNvSpPr>
          <p:nvPr>
            <p:ph idx="1"/>
          </p:nvPr>
        </p:nvSpPr>
        <p:spPr>
          <a:xfrm>
            <a:off x="669524" y="2462651"/>
            <a:ext cx="10515600" cy="4351338"/>
          </a:xfrm>
        </p:spPr>
        <p:txBody>
          <a:bodyPr>
            <a:normAutofit/>
          </a:bodyPr>
          <a:lstStyle/>
          <a:p>
            <a:pPr algn="just"/>
            <a:r>
              <a:rPr lang="en-GB" sz="2400" dirty="0" err="1">
                <a:latin typeface="Arial" panose="020B0604020202020204" pitchFamily="34" charset="0"/>
                <a:cs typeface="Arial" panose="020B0604020202020204" pitchFamily="34" charset="0"/>
              </a:rPr>
              <a:t>Adolescencija</a:t>
            </a:r>
            <a:r>
              <a:rPr lang="en-GB" sz="2400" dirty="0">
                <a:latin typeface="Arial" panose="020B0604020202020204" pitchFamily="34" charset="0"/>
                <a:cs typeface="Arial" panose="020B0604020202020204" pitchFamily="34" charset="0"/>
              </a:rPr>
              <a:t> je period </a:t>
            </a:r>
            <a:r>
              <a:rPr lang="en-GB" sz="2400" dirty="0" err="1">
                <a:latin typeface="Arial" panose="020B0604020202020204" pitchFamily="34" charset="0"/>
                <a:cs typeface="Arial" panose="020B0604020202020204" pitchFamily="34" charset="0"/>
              </a:rPr>
              <a:t>tranzicije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između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detinjstva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odraslog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doba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prisutnim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intenzivnim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fizičkim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psihičkim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socijalnim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promenama</a:t>
            </a:r>
            <a:r>
              <a:rPr lang="en-GB" sz="2400" dirty="0">
                <a:latin typeface="Arial" panose="020B0604020202020204" pitchFamily="34" charset="0"/>
                <a:cs typeface="Arial" panose="020B0604020202020204" pitchFamily="34" charset="0"/>
              </a:rPr>
              <a:t>. </a:t>
            </a:r>
          </a:p>
          <a:p>
            <a:r>
              <a:rPr lang="en-GB" sz="2400" dirty="0" err="1">
                <a:latin typeface="Arial" panose="020B0604020202020204" pitchFamily="34" charset="0"/>
                <a:cs typeface="Arial" panose="020B0604020202020204" pitchFamily="34" charset="0"/>
              </a:rPr>
              <a:t>Može</a:t>
            </a:r>
            <a:r>
              <a:rPr lang="en-GB" sz="2400" dirty="0">
                <a:latin typeface="Arial" panose="020B0604020202020204" pitchFamily="34" charset="0"/>
                <a:cs typeface="Arial" panose="020B0604020202020204" pitchFamily="34" charset="0"/>
              </a:rPr>
              <a:t> se </a:t>
            </a:r>
            <a:r>
              <a:rPr lang="en-GB" sz="2400" dirty="0" err="1">
                <a:latin typeface="Arial" panose="020B0604020202020204" pitchFamily="34" charset="0"/>
                <a:cs typeface="Arial" panose="020B0604020202020204" pitchFamily="34" charset="0"/>
              </a:rPr>
              <a:t>podeliti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uzrastne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grupe</a:t>
            </a:r>
            <a:r>
              <a:rPr lang="en-GB" sz="2400" dirty="0">
                <a:latin typeface="Arial" panose="020B0604020202020204" pitchFamily="34" charset="0"/>
                <a:cs typeface="Arial" panose="020B0604020202020204" pitchFamily="34" charset="0"/>
              </a:rPr>
              <a:t>:</a:t>
            </a:r>
          </a:p>
          <a:p>
            <a:pPr lvl="1"/>
            <a:r>
              <a:rPr lang="en-GB" dirty="0">
                <a:latin typeface="Arial" panose="020B0604020202020204" pitchFamily="34" charset="0"/>
                <a:cs typeface="Arial" panose="020B0604020202020204" pitchFamily="34" charset="0"/>
              </a:rPr>
              <a:t>Rana </a:t>
            </a:r>
            <a:r>
              <a:rPr lang="en-GB" dirty="0" err="1">
                <a:latin typeface="Arial" panose="020B0604020202020204" pitchFamily="34" charset="0"/>
                <a:cs typeface="Arial" panose="020B0604020202020204" pitchFamily="34" charset="0"/>
              </a:rPr>
              <a:t>adolescencija</a:t>
            </a:r>
            <a:r>
              <a:rPr lang="en-GB" dirty="0">
                <a:latin typeface="Arial" panose="020B0604020202020204" pitchFamily="34" charset="0"/>
                <a:cs typeface="Arial" panose="020B0604020202020204" pitchFamily="34" charset="0"/>
              </a:rPr>
              <a:t> – 11-14 </a:t>
            </a:r>
            <a:r>
              <a:rPr lang="en-GB" dirty="0" err="1">
                <a:latin typeface="Arial" panose="020B0604020202020204" pitchFamily="34" charset="0"/>
                <a:cs typeface="Arial" panose="020B0604020202020204" pitchFamily="34" charset="0"/>
              </a:rPr>
              <a:t>godine</a:t>
            </a:r>
            <a:endParaRPr lang="en-GB" dirty="0">
              <a:latin typeface="Arial" panose="020B0604020202020204" pitchFamily="34" charset="0"/>
              <a:cs typeface="Arial" panose="020B0604020202020204" pitchFamily="34" charset="0"/>
            </a:endParaRPr>
          </a:p>
          <a:p>
            <a:pPr lvl="1"/>
            <a:r>
              <a:rPr lang="en-GB" dirty="0" err="1">
                <a:latin typeface="Arial" panose="020B0604020202020204" pitchFamily="34" charset="0"/>
                <a:cs typeface="Arial" panose="020B0604020202020204" pitchFamily="34" charset="0"/>
              </a:rPr>
              <a:t>Srednja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adolescencija</a:t>
            </a:r>
            <a:r>
              <a:rPr lang="en-GB" dirty="0">
                <a:latin typeface="Arial" panose="020B0604020202020204" pitchFamily="34" charset="0"/>
                <a:cs typeface="Arial" panose="020B0604020202020204" pitchFamily="34" charset="0"/>
              </a:rPr>
              <a:t> – 15-18 </a:t>
            </a:r>
            <a:r>
              <a:rPr lang="en-GB" dirty="0" err="1">
                <a:latin typeface="Arial" panose="020B0604020202020204" pitchFamily="34" charset="0"/>
                <a:cs typeface="Arial" panose="020B0604020202020204" pitchFamily="34" charset="0"/>
              </a:rPr>
              <a:t>godine</a:t>
            </a:r>
            <a:endParaRPr lang="en-GB" dirty="0">
              <a:latin typeface="Arial" panose="020B0604020202020204" pitchFamily="34" charset="0"/>
              <a:cs typeface="Arial" panose="020B0604020202020204" pitchFamily="34" charset="0"/>
            </a:endParaRPr>
          </a:p>
          <a:p>
            <a:pPr lvl="1"/>
            <a:r>
              <a:rPr lang="en-GB" dirty="0" err="1">
                <a:latin typeface="Arial" panose="020B0604020202020204" pitchFamily="34" charset="0"/>
                <a:cs typeface="Arial" panose="020B0604020202020204" pitchFamily="34" charset="0"/>
              </a:rPr>
              <a:t>Kasna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adolescencija</a:t>
            </a:r>
            <a:r>
              <a:rPr lang="en-GB" dirty="0">
                <a:latin typeface="Arial" panose="020B0604020202020204" pitchFamily="34" charset="0"/>
                <a:cs typeface="Arial" panose="020B0604020202020204" pitchFamily="34" charset="0"/>
              </a:rPr>
              <a:t> – 19-21 </a:t>
            </a:r>
            <a:r>
              <a:rPr lang="en-GB" dirty="0" err="1">
                <a:latin typeface="Arial" panose="020B0604020202020204" pitchFamily="34" charset="0"/>
                <a:cs typeface="Arial" panose="020B0604020202020204" pitchFamily="34" charset="0"/>
              </a:rPr>
              <a:t>godine</a:t>
            </a:r>
            <a:r>
              <a:rPr lang="en-GB" dirty="0">
                <a:latin typeface="Arial" panose="020B0604020202020204" pitchFamily="34" charset="0"/>
                <a:cs typeface="Arial" panose="020B0604020202020204" pitchFamily="34" charset="0"/>
              </a:rPr>
              <a:t>.</a:t>
            </a:r>
          </a:p>
        </p:txBody>
      </p:sp>
      <p:pic>
        <p:nvPicPr>
          <p:cNvPr id="3076" name="Picture 4" descr="Man's body proportions changing with age. Boy's body growth stages. Illustration with different man's age from baby to adult. European men flat style. Man's body proportions changing with age. Boy's body growth stages. Vector illustration. Aging concept. Illustration with different man's age from baby to adult. European men flat style. adolescents changes stock illustrations">
            <a:extLst>
              <a:ext uri="{FF2B5EF4-FFF2-40B4-BE49-F238E27FC236}">
                <a16:creationId xmlns:a16="http://schemas.microsoft.com/office/drawing/2014/main" id="{A8C5B8C1-3ACB-499A-B890-8749D215D5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9" t="13494" r="44775" b="15351"/>
          <a:stretch/>
        </p:blipFill>
        <p:spPr bwMode="auto">
          <a:xfrm>
            <a:off x="5459028" y="106578"/>
            <a:ext cx="2583402" cy="21062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pressed girl pretend to be happy Girl pretending happy and smiling suffering from depression mental breakdown. Young woman struggle with psychology problems inside. Vector illustration. adolescents changes stock illustrations">
            <a:extLst>
              <a:ext uri="{FF2B5EF4-FFF2-40B4-BE49-F238E27FC236}">
                <a16:creationId xmlns:a16="http://schemas.microsoft.com/office/drawing/2014/main" id="{A88782C4-2F31-4092-B076-761ED3FD5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7467" y="92853"/>
            <a:ext cx="2805159" cy="18701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ocial Media, Social, Network, Zeitgeist">
            <a:extLst>
              <a:ext uri="{FF2B5EF4-FFF2-40B4-BE49-F238E27FC236}">
                <a16:creationId xmlns:a16="http://schemas.microsoft.com/office/drawing/2014/main" id="{F2E95CF5-19BF-446A-8502-7CEB22D2C0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729" y="4491169"/>
            <a:ext cx="5330472" cy="227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0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F07F6D-9216-4C24-9EA8-30ED32C46AB1}"/>
              </a:ext>
            </a:extLst>
          </p:cNvPr>
          <p:cNvPicPr>
            <a:picLocks noChangeAspect="1"/>
          </p:cNvPicPr>
          <p:nvPr/>
        </p:nvPicPr>
        <p:blipFill>
          <a:blip r:embed="rId2"/>
          <a:stretch>
            <a:fillRect/>
          </a:stretch>
        </p:blipFill>
        <p:spPr>
          <a:xfrm>
            <a:off x="9747683" y="16488"/>
            <a:ext cx="1821310" cy="1951404"/>
          </a:xfrm>
          <a:prstGeom prst="rect">
            <a:avLst/>
          </a:prstGeom>
        </p:spPr>
      </p:pic>
      <p:sp>
        <p:nvSpPr>
          <p:cNvPr id="4" name="Title 3">
            <a:extLst>
              <a:ext uri="{FF2B5EF4-FFF2-40B4-BE49-F238E27FC236}">
                <a16:creationId xmlns:a16="http://schemas.microsoft.com/office/drawing/2014/main" id="{2A238CC2-0842-4EBD-95B3-6CAB93B50981}"/>
              </a:ext>
            </a:extLst>
          </p:cNvPr>
          <p:cNvSpPr>
            <a:spLocks noGrp="1"/>
          </p:cNvSpPr>
          <p:nvPr>
            <p:ph type="title"/>
          </p:nvPr>
        </p:nvSpPr>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Pubertetski</a:t>
            </a:r>
            <a:r>
              <a:rPr lang="en-GB" sz="3600" b="1" dirty="0">
                <a:solidFill>
                  <a:srgbClr val="FF0000"/>
                </a:solidFill>
                <a:latin typeface="Arial" panose="020B0604020202020204" pitchFamily="34" charset="0"/>
                <a:cs typeface="Arial" panose="020B0604020202020204" pitchFamily="34" charset="0"/>
              </a:rPr>
              <a:t> </a:t>
            </a:r>
            <a:r>
              <a:rPr lang="en-GB" sz="3600" b="1" dirty="0" err="1">
                <a:solidFill>
                  <a:srgbClr val="FF0000"/>
                </a:solidFill>
                <a:latin typeface="Arial" panose="020B0604020202020204" pitchFamily="34" charset="0"/>
                <a:cs typeface="Arial" panose="020B0604020202020204" pitchFamily="34" charset="0"/>
              </a:rPr>
              <a:t>razvoj</a:t>
            </a:r>
            <a:endParaRPr lang="sr-Latn-RS" sz="3600" b="1"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520F272-5E86-4E28-A04E-33083407762C}"/>
              </a:ext>
            </a:extLst>
          </p:cNvPr>
          <p:cNvSpPr>
            <a:spLocks noGrp="1"/>
          </p:cNvSpPr>
          <p:nvPr>
            <p:ph idx="1"/>
          </p:nvPr>
        </p:nvSpPr>
        <p:spPr/>
        <p:txBody>
          <a:bodyPr>
            <a:normAutofit/>
          </a:bodyPr>
          <a:lstStyle/>
          <a:p>
            <a:pPr algn="just"/>
            <a:r>
              <a:rPr lang="en-GB" sz="2400" dirty="0" err="1">
                <a:latin typeface="Arial" panose="020B0604020202020204" pitchFamily="34" charset="0"/>
                <a:cs typeface="Arial" panose="020B0604020202020204" pitchFamily="34" charset="0"/>
              </a:rPr>
              <a:t>Termin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pubertet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podrazumeva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životni</a:t>
            </a:r>
            <a:r>
              <a:rPr lang="en-GB" sz="2400" dirty="0">
                <a:latin typeface="Arial" panose="020B0604020202020204" pitchFamily="34" charset="0"/>
                <a:cs typeface="Arial" panose="020B0604020202020204" pitchFamily="34" charset="0"/>
              </a:rPr>
              <a:t> period koji se </a:t>
            </a:r>
            <a:r>
              <a:rPr lang="en-GB" sz="2400" dirty="0" err="1">
                <a:latin typeface="Arial" panose="020B0604020202020204" pitchFamily="34" charset="0"/>
                <a:cs typeface="Arial" panose="020B0604020202020204" pitchFamily="34" charset="0"/>
              </a:rPr>
              <a:t>karakteriše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sazrevanjem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seksualnih</a:t>
            </a:r>
            <a:r>
              <a:rPr lang="en-GB" sz="2400" dirty="0">
                <a:latin typeface="Arial" panose="020B0604020202020204" pitchFamily="34" charset="0"/>
                <a:cs typeface="Arial" panose="020B0604020202020204" pitchFamily="34" charset="0"/>
              </a:rPr>
              <a:t> organa, </a:t>
            </a:r>
            <a:r>
              <a:rPr lang="en-GB" sz="2400" dirty="0" err="1">
                <a:latin typeface="Arial" panose="020B0604020202020204" pitchFamily="34" charset="0"/>
                <a:cs typeface="Arial" panose="020B0604020202020204" pitchFamily="34" charset="0"/>
              </a:rPr>
              <a:t>reproduktivnih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funkcija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pojavom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sekundarnih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seksualnih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karakteristika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Odnosno</a:t>
            </a:r>
            <a:r>
              <a:rPr lang="en-GB" sz="2400" dirty="0">
                <a:latin typeface="Arial" panose="020B0604020202020204" pitchFamily="34" charset="0"/>
                <a:cs typeface="Arial" panose="020B0604020202020204" pitchFamily="34" charset="0"/>
              </a:rPr>
              <a:t>, to je period </a:t>
            </a:r>
            <a:r>
              <a:rPr lang="en-GB" sz="2400" dirty="0" err="1">
                <a:latin typeface="Arial" panose="020B0604020202020204" pitchFamily="34" charset="0"/>
                <a:cs typeface="Arial" panose="020B0604020202020204" pitchFamily="34" charset="0"/>
              </a:rPr>
              <a:t>polnog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sazrevanja</a:t>
            </a:r>
            <a:r>
              <a:rPr lang="en-GB" sz="2400" dirty="0">
                <a:latin typeface="Arial" panose="020B0604020202020204" pitchFamily="34" charset="0"/>
                <a:cs typeface="Arial" panose="020B0604020202020204" pitchFamily="34" charset="0"/>
              </a:rPr>
              <a:t>.</a:t>
            </a:r>
          </a:p>
          <a:p>
            <a:pPr algn="just"/>
            <a:r>
              <a:rPr lang="en-GB" sz="2400" dirty="0" err="1">
                <a:latin typeface="Arial" panose="020B0604020202020204" pitchFamily="34" charset="0"/>
                <a:cs typeface="Arial" panose="020B0604020202020204" pitchFamily="34" charset="0"/>
              </a:rPr>
              <a:t>Pubertetski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razvoj</a:t>
            </a:r>
            <a:r>
              <a:rPr lang="en-GB" sz="2400" dirty="0">
                <a:latin typeface="Arial" panose="020B0604020202020204" pitchFamily="34" charset="0"/>
                <a:cs typeface="Arial" panose="020B0604020202020204" pitchFamily="34" charset="0"/>
              </a:rPr>
              <a:t> se </a:t>
            </a:r>
            <a:r>
              <a:rPr lang="en-GB" sz="2400" dirty="0" err="1">
                <a:latin typeface="Arial" panose="020B0604020202020204" pitchFamily="34" charset="0"/>
                <a:cs typeface="Arial" panose="020B0604020202020204" pitchFamily="34" charset="0"/>
              </a:rPr>
              <a:t>procenjuje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osnovu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razvijenosti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sekundarnih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polnih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karakteristika</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kod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dečaka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veličine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izgleda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spoljašnjih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genitalija,tj</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pubične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kosmatosti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veličine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penisa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testisa</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kod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devojčica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osnovu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veličine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izgleda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dojki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pubične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kosmatosti</a:t>
            </a:r>
            <a:r>
              <a:rPr lang="en-GB" sz="2400"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3F00554F-E12A-4A5D-A7F9-BF61D90695BF}"/>
              </a:ext>
            </a:extLst>
          </p:cNvPr>
          <p:cNvPicPr>
            <a:picLocks noChangeAspect="1"/>
          </p:cNvPicPr>
          <p:nvPr/>
        </p:nvPicPr>
        <p:blipFill>
          <a:blip r:embed="rId3"/>
          <a:stretch>
            <a:fillRect/>
          </a:stretch>
        </p:blipFill>
        <p:spPr>
          <a:xfrm>
            <a:off x="9426012" y="5025408"/>
            <a:ext cx="2142980" cy="1709568"/>
          </a:xfrm>
          <a:prstGeom prst="rect">
            <a:avLst/>
          </a:prstGeom>
        </p:spPr>
      </p:pic>
    </p:spTree>
    <p:extLst>
      <p:ext uri="{BB962C8B-B14F-4D97-AF65-F5344CB8AC3E}">
        <p14:creationId xmlns:p14="http://schemas.microsoft.com/office/powerpoint/2010/main" val="332651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38CC2-0842-4EBD-95B3-6CAB93B50981}"/>
              </a:ext>
            </a:extLst>
          </p:cNvPr>
          <p:cNvSpPr>
            <a:spLocks noGrp="1"/>
          </p:cNvSpPr>
          <p:nvPr>
            <p:ph type="title"/>
          </p:nvPr>
        </p:nvSpPr>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Pubertetski</a:t>
            </a:r>
            <a:r>
              <a:rPr lang="en-GB" sz="3600" b="1" dirty="0">
                <a:solidFill>
                  <a:srgbClr val="FF0000"/>
                </a:solidFill>
                <a:latin typeface="Arial" panose="020B0604020202020204" pitchFamily="34" charset="0"/>
                <a:cs typeface="Arial" panose="020B0604020202020204" pitchFamily="34" charset="0"/>
              </a:rPr>
              <a:t> </a:t>
            </a:r>
            <a:r>
              <a:rPr lang="en-GB" sz="3600" b="1" dirty="0" err="1">
                <a:solidFill>
                  <a:srgbClr val="FF0000"/>
                </a:solidFill>
                <a:latin typeface="Arial" panose="020B0604020202020204" pitchFamily="34" charset="0"/>
                <a:cs typeface="Arial" panose="020B0604020202020204" pitchFamily="34" charset="0"/>
              </a:rPr>
              <a:t>razvoj</a:t>
            </a:r>
            <a:endParaRPr lang="sr-Latn-RS" sz="3600" b="1"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520F272-5E86-4E28-A04E-33083407762C}"/>
              </a:ext>
            </a:extLst>
          </p:cNvPr>
          <p:cNvSpPr>
            <a:spLocks noGrp="1"/>
          </p:cNvSpPr>
          <p:nvPr>
            <p:ph idx="1"/>
          </p:nvPr>
        </p:nvSpPr>
        <p:spPr>
          <a:xfrm>
            <a:off x="838200" y="2251753"/>
            <a:ext cx="10515600" cy="4351338"/>
          </a:xfrm>
        </p:spPr>
        <p:txBody>
          <a:bodyPr>
            <a:normAutofit/>
          </a:bodyPr>
          <a:lstStyle/>
          <a:p>
            <a:pPr algn="just"/>
            <a:r>
              <a:rPr lang="en-GB" sz="2400" dirty="0" err="1">
                <a:latin typeface="Arial" panose="020B0604020202020204" pitchFamily="34" charset="0"/>
                <a:cs typeface="Arial" panose="020B0604020202020204" pitchFamily="34" charset="0"/>
              </a:rPr>
              <a:t>Vrlo</a:t>
            </a:r>
            <a:r>
              <a:rPr lang="en-GB" sz="2400" dirty="0">
                <a:latin typeface="Arial" panose="020B0604020202020204" pitchFamily="34" charset="0"/>
                <a:cs typeface="Arial" panose="020B0604020202020204" pitchFamily="34" charset="0"/>
              </a:rPr>
              <a:t> je </a:t>
            </a:r>
            <a:r>
              <a:rPr lang="en-GB" sz="2400" dirty="0" err="1">
                <a:latin typeface="Arial" panose="020B0604020202020204" pitchFamily="34" charset="0"/>
                <a:cs typeface="Arial" panose="020B0604020202020204" pitchFamily="34" charset="0"/>
              </a:rPr>
              <a:t>različit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početak</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dužina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trajanja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odnosno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završetak</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pubertetskog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perioda</a:t>
            </a:r>
            <a:r>
              <a:rPr lang="en-GB" sz="2400" dirty="0">
                <a:latin typeface="Arial" panose="020B0604020202020204" pitchFamily="34" charset="0"/>
                <a:cs typeface="Arial" panose="020B0604020202020204" pitchFamily="34" charset="0"/>
              </a:rPr>
              <a:t>. </a:t>
            </a:r>
          </a:p>
          <a:p>
            <a:pPr algn="just"/>
            <a:r>
              <a:rPr lang="en-GB" sz="2400" dirty="0" err="1">
                <a:latin typeface="Arial" panose="020B0604020202020204" pitchFamily="34" charset="0"/>
                <a:cs typeface="Arial" panose="020B0604020202020204" pitchFamily="34" charset="0"/>
              </a:rPr>
              <a:t>Kod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devojčica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započinje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porastom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grudi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odnosno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negde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oko</a:t>
            </a:r>
            <a:r>
              <a:rPr lang="en-GB" sz="2400" dirty="0">
                <a:latin typeface="Arial" panose="020B0604020202020204" pitchFamily="34" charset="0"/>
                <a:cs typeface="Arial" panose="020B0604020202020204" pitchFamily="34" charset="0"/>
              </a:rPr>
              <a:t> 11-e </a:t>
            </a:r>
            <a:r>
              <a:rPr lang="en-GB" sz="2400" dirty="0" err="1">
                <a:latin typeface="Arial" panose="020B0604020202020204" pitchFamily="34" charset="0"/>
                <a:cs typeface="Arial" panose="020B0604020202020204" pitchFamily="34" charset="0"/>
              </a:rPr>
              <a:t>godine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života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između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osme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13-te </a:t>
            </a:r>
            <a:r>
              <a:rPr lang="en-GB" sz="2400" dirty="0" err="1">
                <a:latin typeface="Arial" panose="020B0604020202020204" pitchFamily="34" charset="0"/>
                <a:cs typeface="Arial" panose="020B0604020202020204" pitchFamily="34" charset="0"/>
              </a:rPr>
              <a:t>godine</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kod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dečaka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porastom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testisa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odnosno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navršenih</a:t>
            </a:r>
            <a:r>
              <a:rPr lang="en-GB" sz="2400" dirty="0">
                <a:latin typeface="Arial" panose="020B0604020202020204" pitchFamily="34" charset="0"/>
                <a:cs typeface="Arial" panose="020B0604020202020204" pitchFamily="34" charset="0"/>
              </a:rPr>
              <a:t> 11,5 </a:t>
            </a:r>
            <a:r>
              <a:rPr lang="en-GB" sz="2400" dirty="0" err="1">
                <a:latin typeface="Arial" panose="020B0604020202020204" pitchFamily="34" charset="0"/>
                <a:cs typeface="Arial" panose="020B0604020202020204" pitchFamily="34" charset="0"/>
              </a:rPr>
              <a:t>godina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između</a:t>
            </a:r>
            <a:r>
              <a:rPr lang="en-GB" sz="2400" dirty="0">
                <a:latin typeface="Arial" panose="020B0604020202020204" pitchFamily="34" charset="0"/>
                <a:cs typeface="Arial" panose="020B0604020202020204" pitchFamily="34" charset="0"/>
              </a:rPr>
              <a:t> 10-te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16-te </a:t>
            </a:r>
            <a:r>
              <a:rPr lang="en-GB" sz="2400" dirty="0" err="1">
                <a:latin typeface="Arial" panose="020B0604020202020204" pitchFamily="34" charset="0"/>
                <a:cs typeface="Arial" panose="020B0604020202020204" pitchFamily="34" charset="0"/>
              </a:rPr>
              <a:t>godine</a:t>
            </a:r>
            <a:r>
              <a:rPr lang="en-GB" sz="2400" dirty="0">
                <a:latin typeface="Arial" panose="020B0604020202020204" pitchFamily="34" charset="0"/>
                <a:cs typeface="Arial" panose="020B0604020202020204" pitchFamily="34" charset="0"/>
              </a:rPr>
              <a:t>). </a:t>
            </a:r>
          </a:p>
          <a:p>
            <a:pPr algn="just"/>
            <a:r>
              <a:rPr lang="en-GB" sz="2400" dirty="0" err="1">
                <a:latin typeface="Arial" panose="020B0604020202020204" pitchFamily="34" charset="0"/>
                <a:cs typeface="Arial" panose="020B0604020202020204" pitchFamily="34" charset="0"/>
              </a:rPr>
              <a:t>Prosečne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godine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devojčica</a:t>
            </a:r>
            <a:r>
              <a:rPr lang="en-GB" sz="2400" dirty="0">
                <a:latin typeface="Arial" panose="020B0604020202020204" pitchFamily="34" charset="0"/>
                <a:cs typeface="Arial" panose="020B0604020202020204" pitchFamily="34" charset="0"/>
              </a:rPr>
              <a:t> za </a:t>
            </a:r>
            <a:r>
              <a:rPr lang="en-GB" sz="2400" dirty="0" err="1">
                <a:latin typeface="Arial" panose="020B0604020202020204" pitchFamily="34" charset="0"/>
                <a:cs typeface="Arial" panose="020B0604020202020204" pitchFamily="34" charset="0"/>
              </a:rPr>
              <a:t>dobijenje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menarhe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oko</a:t>
            </a:r>
            <a:r>
              <a:rPr lang="en-GB" sz="2400" dirty="0">
                <a:latin typeface="Arial" panose="020B0604020202020204" pitchFamily="34" charset="0"/>
                <a:cs typeface="Arial" panose="020B0604020202020204" pitchFamily="34" charset="0"/>
              </a:rPr>
              <a:t> 12-te </a:t>
            </a:r>
            <a:r>
              <a:rPr lang="en-GB" sz="2400" dirty="0" err="1">
                <a:latin typeface="Arial" panose="020B0604020202020204" pitchFamily="34" charset="0"/>
                <a:cs typeface="Arial" panose="020B0604020202020204" pitchFamily="34" charset="0"/>
              </a:rPr>
              <a:t>godine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odnosno</a:t>
            </a:r>
            <a:r>
              <a:rPr lang="en-GB" sz="2400" dirty="0">
                <a:latin typeface="Arial" panose="020B0604020202020204" pitchFamily="34" charset="0"/>
                <a:cs typeface="Arial" panose="020B0604020202020204" pitchFamily="34" charset="0"/>
              </a:rPr>
              <a:t> to je period </a:t>
            </a:r>
            <a:r>
              <a:rPr lang="en-GB" sz="2400" dirty="0" err="1">
                <a:latin typeface="Arial" panose="020B0604020202020204" pitchFamily="34" charset="0"/>
                <a:cs typeface="Arial" panose="020B0604020202020204" pitchFamily="34" charset="0"/>
              </a:rPr>
              <a:t>kada</a:t>
            </a:r>
            <a:r>
              <a:rPr lang="en-GB" sz="2400" dirty="0">
                <a:latin typeface="Arial" panose="020B0604020202020204" pitchFamily="34" charset="0"/>
                <a:cs typeface="Arial" panose="020B0604020202020204" pitchFamily="34" charset="0"/>
              </a:rPr>
              <a:t> je </a:t>
            </a:r>
            <a:r>
              <a:rPr lang="en-GB" sz="2400" dirty="0" err="1">
                <a:latin typeface="Arial" panose="020B0604020202020204" pitchFamily="34" charset="0"/>
                <a:cs typeface="Arial" panose="020B0604020202020204" pitchFamily="34" charset="0"/>
              </a:rPr>
              <a:t>prošao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maksimalan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porast</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telesnoj</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visini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kada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brzina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rastenja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počinje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naglo</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opada</a:t>
            </a:r>
            <a:r>
              <a:rPr lang="en-GB" sz="2400" dirty="0">
                <a:latin typeface="Arial" panose="020B0604020202020204" pitchFamily="34" charset="0"/>
                <a:cs typeface="Arial" panose="020B0604020202020204" pitchFamily="34" charset="0"/>
              </a:rPr>
              <a:t>. </a:t>
            </a:r>
          </a:p>
        </p:txBody>
      </p:sp>
      <p:pic>
        <p:nvPicPr>
          <p:cNvPr id="1026" name="Picture 2" descr="Ladies, Girls, Adolescent, Teenagers">
            <a:extLst>
              <a:ext uri="{FF2B5EF4-FFF2-40B4-BE49-F238E27FC236}">
                <a16:creationId xmlns:a16="http://schemas.microsoft.com/office/drawing/2014/main" id="{ED5A9F31-F995-4A3F-9F41-ACEA7B2A3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477561" y="-155899"/>
            <a:ext cx="1982772" cy="283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38CC2-0842-4EBD-95B3-6CAB93B50981}"/>
              </a:ext>
            </a:extLst>
          </p:cNvPr>
          <p:cNvSpPr>
            <a:spLocks noGrp="1"/>
          </p:cNvSpPr>
          <p:nvPr>
            <p:ph type="title"/>
          </p:nvPr>
        </p:nvSpPr>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Pubertetski</a:t>
            </a:r>
            <a:r>
              <a:rPr lang="en-GB" sz="3600" b="1" dirty="0">
                <a:solidFill>
                  <a:srgbClr val="FF0000"/>
                </a:solidFill>
                <a:latin typeface="Arial" panose="020B0604020202020204" pitchFamily="34" charset="0"/>
                <a:cs typeface="Arial" panose="020B0604020202020204" pitchFamily="34" charset="0"/>
              </a:rPr>
              <a:t> </a:t>
            </a:r>
            <a:r>
              <a:rPr lang="en-GB" sz="3600" b="1" dirty="0" err="1">
                <a:solidFill>
                  <a:srgbClr val="FF0000"/>
                </a:solidFill>
                <a:latin typeface="Arial" panose="020B0604020202020204" pitchFamily="34" charset="0"/>
                <a:cs typeface="Arial" panose="020B0604020202020204" pitchFamily="34" charset="0"/>
              </a:rPr>
              <a:t>razvoj</a:t>
            </a:r>
            <a:endParaRPr lang="sr-Latn-RS" sz="36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E19C7C9-6437-4054-A88B-C4D0E6E0BC87}"/>
              </a:ext>
            </a:extLst>
          </p:cNvPr>
          <p:cNvPicPr>
            <a:picLocks noChangeAspect="1"/>
          </p:cNvPicPr>
          <p:nvPr/>
        </p:nvPicPr>
        <p:blipFill>
          <a:blip r:embed="rId2"/>
          <a:stretch>
            <a:fillRect/>
          </a:stretch>
        </p:blipFill>
        <p:spPr>
          <a:xfrm>
            <a:off x="684318" y="2272684"/>
            <a:ext cx="5013803" cy="3008282"/>
          </a:xfrm>
          <a:prstGeom prst="rect">
            <a:avLst/>
          </a:prstGeom>
        </p:spPr>
      </p:pic>
      <p:pic>
        <p:nvPicPr>
          <p:cNvPr id="8" name="Picture 7">
            <a:extLst>
              <a:ext uri="{FF2B5EF4-FFF2-40B4-BE49-F238E27FC236}">
                <a16:creationId xmlns:a16="http://schemas.microsoft.com/office/drawing/2014/main" id="{EAAEC032-89D4-4102-A4BF-6533ED0C76DB}"/>
              </a:ext>
            </a:extLst>
          </p:cNvPr>
          <p:cNvPicPr>
            <a:picLocks noChangeAspect="1"/>
          </p:cNvPicPr>
          <p:nvPr/>
        </p:nvPicPr>
        <p:blipFill rotWithShape="1">
          <a:blip r:embed="rId3"/>
          <a:srcRect b="5080"/>
          <a:stretch/>
        </p:blipFill>
        <p:spPr>
          <a:xfrm>
            <a:off x="8359576" y="523782"/>
            <a:ext cx="3437322" cy="2654424"/>
          </a:xfrm>
          <a:prstGeom prst="rect">
            <a:avLst/>
          </a:prstGeom>
        </p:spPr>
      </p:pic>
      <p:pic>
        <p:nvPicPr>
          <p:cNvPr id="10" name="Picture 9">
            <a:extLst>
              <a:ext uri="{FF2B5EF4-FFF2-40B4-BE49-F238E27FC236}">
                <a16:creationId xmlns:a16="http://schemas.microsoft.com/office/drawing/2014/main" id="{C08FC7A0-12E2-42FA-BBE6-443108CF2A09}"/>
              </a:ext>
            </a:extLst>
          </p:cNvPr>
          <p:cNvPicPr>
            <a:picLocks noChangeAspect="1"/>
          </p:cNvPicPr>
          <p:nvPr/>
        </p:nvPicPr>
        <p:blipFill rotWithShape="1">
          <a:blip r:embed="rId4"/>
          <a:srcRect b="6404"/>
          <a:stretch/>
        </p:blipFill>
        <p:spPr>
          <a:xfrm>
            <a:off x="8094214" y="3918567"/>
            <a:ext cx="3702684" cy="2724797"/>
          </a:xfrm>
          <a:prstGeom prst="rect">
            <a:avLst/>
          </a:prstGeom>
        </p:spPr>
      </p:pic>
      <p:sp>
        <p:nvSpPr>
          <p:cNvPr id="11" name="TextBox 10">
            <a:extLst>
              <a:ext uri="{FF2B5EF4-FFF2-40B4-BE49-F238E27FC236}">
                <a16:creationId xmlns:a16="http://schemas.microsoft.com/office/drawing/2014/main" id="{FDCEB240-7C2B-4FFB-9183-B15E4BB4CCB3}"/>
              </a:ext>
            </a:extLst>
          </p:cNvPr>
          <p:cNvSpPr txBox="1"/>
          <p:nvPr/>
        </p:nvSpPr>
        <p:spPr>
          <a:xfrm>
            <a:off x="7309343" y="75122"/>
            <a:ext cx="4327980" cy="369332"/>
          </a:xfrm>
          <a:prstGeom prst="rect">
            <a:avLst/>
          </a:prstGeom>
          <a:noFill/>
        </p:spPr>
        <p:txBody>
          <a:bodyPr wrap="none" rtlCol="0">
            <a:spAutoFit/>
          </a:bodyPr>
          <a:lstStyle/>
          <a:p>
            <a:r>
              <a:rPr lang="sr-Latn-RS" dirty="0"/>
              <a:t>Figura devojčice pre puberteta i u pubertetu</a:t>
            </a:r>
          </a:p>
        </p:txBody>
      </p:sp>
      <p:sp>
        <p:nvSpPr>
          <p:cNvPr id="9" name="TextBox 8">
            <a:extLst>
              <a:ext uri="{FF2B5EF4-FFF2-40B4-BE49-F238E27FC236}">
                <a16:creationId xmlns:a16="http://schemas.microsoft.com/office/drawing/2014/main" id="{2375EE1E-F1E3-4145-84FF-36DED7F65FAB}"/>
              </a:ext>
            </a:extLst>
          </p:cNvPr>
          <p:cNvSpPr txBox="1"/>
          <p:nvPr/>
        </p:nvSpPr>
        <p:spPr>
          <a:xfrm>
            <a:off x="7309343" y="3246597"/>
            <a:ext cx="4487554" cy="369332"/>
          </a:xfrm>
          <a:prstGeom prst="rect">
            <a:avLst/>
          </a:prstGeom>
          <a:noFill/>
        </p:spPr>
        <p:txBody>
          <a:bodyPr wrap="square">
            <a:spAutoFit/>
          </a:bodyPr>
          <a:lstStyle/>
          <a:p>
            <a:r>
              <a:rPr lang="sr-Latn-RS" dirty="0"/>
              <a:t>Figura dečaka pre puberteta i u pubertetu</a:t>
            </a:r>
          </a:p>
        </p:txBody>
      </p:sp>
    </p:spTree>
    <p:extLst>
      <p:ext uri="{BB962C8B-B14F-4D97-AF65-F5344CB8AC3E}">
        <p14:creationId xmlns:p14="http://schemas.microsoft.com/office/powerpoint/2010/main" val="385643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38CC2-0842-4EBD-95B3-6CAB93B50981}"/>
              </a:ext>
            </a:extLst>
          </p:cNvPr>
          <p:cNvSpPr>
            <a:spLocks noGrp="1"/>
          </p:cNvSpPr>
          <p:nvPr>
            <p:ph type="title"/>
          </p:nvPr>
        </p:nvSpPr>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Telesne</a:t>
            </a:r>
            <a:r>
              <a:rPr lang="en-GB" sz="3600" b="1" dirty="0">
                <a:solidFill>
                  <a:srgbClr val="FF0000"/>
                </a:solidFill>
                <a:latin typeface="Arial" panose="020B0604020202020204" pitchFamily="34" charset="0"/>
                <a:cs typeface="Arial" panose="020B0604020202020204" pitchFamily="34" charset="0"/>
              </a:rPr>
              <a:t>/</a:t>
            </a:r>
            <a:r>
              <a:rPr lang="en-GB" sz="3600" b="1" dirty="0" err="1">
                <a:solidFill>
                  <a:srgbClr val="FF0000"/>
                </a:solidFill>
                <a:latin typeface="Arial" panose="020B0604020202020204" pitchFamily="34" charset="0"/>
                <a:cs typeface="Arial" panose="020B0604020202020204" pitchFamily="34" charset="0"/>
              </a:rPr>
              <a:t>fizičke</a:t>
            </a:r>
            <a:r>
              <a:rPr lang="en-GB" sz="3600" b="1" dirty="0">
                <a:solidFill>
                  <a:srgbClr val="FF0000"/>
                </a:solidFill>
                <a:latin typeface="Arial" panose="020B0604020202020204" pitchFamily="34" charset="0"/>
                <a:cs typeface="Arial" panose="020B0604020202020204" pitchFamily="34" charset="0"/>
              </a:rPr>
              <a:t> </a:t>
            </a:r>
            <a:r>
              <a:rPr lang="en-GB" sz="3600" b="1" dirty="0" err="1">
                <a:solidFill>
                  <a:srgbClr val="FF0000"/>
                </a:solidFill>
                <a:latin typeface="Arial" panose="020B0604020202020204" pitchFamily="34" charset="0"/>
                <a:cs typeface="Arial" panose="020B0604020202020204" pitchFamily="34" charset="0"/>
              </a:rPr>
              <a:t>promene</a:t>
            </a:r>
            <a:endParaRPr lang="sr-Latn-RS" sz="3600" b="1"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520F272-5E86-4E28-A04E-33083407762C}"/>
              </a:ext>
            </a:extLst>
          </p:cNvPr>
          <p:cNvSpPr>
            <a:spLocks noGrp="1"/>
          </p:cNvSpPr>
          <p:nvPr>
            <p:ph idx="1"/>
          </p:nvPr>
        </p:nvSpPr>
        <p:spPr>
          <a:xfrm>
            <a:off x="562992" y="2028610"/>
            <a:ext cx="10515600" cy="4351338"/>
          </a:xfrm>
        </p:spPr>
        <p:txBody>
          <a:bodyPr>
            <a:normAutofit/>
          </a:bodyPr>
          <a:lstStyle/>
          <a:p>
            <a:pPr algn="just"/>
            <a:r>
              <a:rPr lang="en-GB" sz="2400" dirty="0">
                <a:latin typeface="Arial" panose="020B0604020202020204" pitchFamily="34" charset="0"/>
                <a:cs typeface="Arial" panose="020B0604020202020204" pitchFamily="34" charset="0"/>
              </a:rPr>
              <a:t>Ovo je period </a:t>
            </a:r>
            <a:r>
              <a:rPr lang="en-GB" sz="2400" dirty="0" err="1">
                <a:latin typeface="Arial" panose="020B0604020202020204" pitchFamily="34" charset="0"/>
                <a:cs typeface="Arial" panose="020B0604020202020204" pitchFamily="34" charset="0"/>
              </a:rPr>
              <a:t>intenzivnog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rasta</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visinu</a:t>
            </a:r>
            <a:r>
              <a:rPr lang="en-GB" sz="2400" dirty="0">
                <a:latin typeface="Arial" panose="020B0604020202020204" pitchFamily="34" charset="0"/>
                <a:cs typeface="Arial" panose="020B0604020202020204" pitchFamily="34" charset="0"/>
              </a:rPr>
              <a:t> koji </a:t>
            </a:r>
            <a:r>
              <a:rPr lang="en-GB" sz="2400" dirty="0" err="1">
                <a:latin typeface="Arial" panose="020B0604020202020204" pitchFamily="34" charset="0"/>
                <a:cs typeface="Arial" panose="020B0604020202020204" pitchFamily="34" charset="0"/>
              </a:rPr>
              <a:t>nastaje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zbog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zajedničkog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delovanja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hormona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polnih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hormona</a:t>
            </a:r>
            <a:r>
              <a:rPr lang="en-GB" sz="2400" dirty="0">
                <a:latin typeface="Arial" panose="020B0604020202020204" pitchFamily="34" charset="0"/>
                <a:cs typeface="Arial" panose="020B0604020202020204" pitchFamily="34" charset="0"/>
              </a:rPr>
              <a:t>.</a:t>
            </a:r>
          </a:p>
          <a:p>
            <a:pPr algn="just"/>
            <a:r>
              <a:rPr lang="en-GB" sz="2400" dirty="0">
                <a:latin typeface="Arial" panose="020B0604020202020204" pitchFamily="34" charset="0"/>
                <a:cs typeface="Arial" panose="020B0604020202020204" pitchFamily="34" charset="0"/>
              </a:rPr>
              <a:t>Pred </a:t>
            </a:r>
            <a:r>
              <a:rPr lang="en-GB" sz="2400" dirty="0" err="1">
                <a:latin typeface="Arial" panose="020B0604020202020204" pitchFamily="34" charset="0"/>
                <a:cs typeface="Arial" panose="020B0604020202020204" pitchFamily="34" charset="0"/>
              </a:rPr>
              <a:t>početak</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puberteta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dečaci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devojčice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približno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jednake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visine</a:t>
            </a:r>
            <a:r>
              <a:rPr lang="en-GB" sz="2400" dirty="0">
                <a:latin typeface="Arial" panose="020B0604020202020204" pitchFamily="34" charset="0"/>
                <a:cs typeface="Arial" panose="020B0604020202020204" pitchFamily="34" charset="0"/>
              </a:rPr>
              <a:t>. </a:t>
            </a:r>
          </a:p>
          <a:p>
            <a:pPr algn="just"/>
            <a:r>
              <a:rPr lang="en-GB" sz="2400" dirty="0" err="1">
                <a:latin typeface="Arial" panose="020B0604020202020204" pitchFamily="34" charset="0"/>
                <a:cs typeface="Arial" panose="020B0604020202020204" pitchFamily="34" charset="0"/>
              </a:rPr>
              <a:t>Devojčice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najbrže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već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početku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puberteta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obično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negde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11 </a:t>
            </a:r>
            <a:r>
              <a:rPr lang="en-GB" sz="2400" dirty="0" err="1">
                <a:latin typeface="Arial" panose="020B0604020202020204" pitchFamily="34" charset="0"/>
                <a:cs typeface="Arial" panose="020B0604020202020204" pitchFamily="34" charset="0"/>
              </a:rPr>
              <a:t>godina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ovaj</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brzi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traje</a:t>
            </a:r>
            <a:r>
              <a:rPr lang="en-GB" sz="2400" dirty="0">
                <a:latin typeface="Arial" panose="020B0604020202020204" pitchFamily="34" charset="0"/>
                <a:cs typeface="Arial" panose="020B0604020202020204" pitchFamily="34" charset="0"/>
              </a:rPr>
              <a:t> do </a:t>
            </a:r>
            <a:r>
              <a:rPr lang="en-GB" sz="2400" dirty="0" err="1">
                <a:latin typeface="Arial" panose="020B0604020202020204" pitchFamily="34" charset="0"/>
                <a:cs typeface="Arial" panose="020B0604020202020204" pitchFamily="34" charset="0"/>
              </a:rPr>
              <a:t>pojave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prve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menstruacije</a:t>
            </a:r>
            <a:r>
              <a:rPr lang="en-GB" sz="2400" dirty="0">
                <a:latin typeface="Arial" panose="020B0604020202020204" pitchFamily="34" charset="0"/>
                <a:cs typeface="Arial" panose="020B0604020202020204" pitchFamily="34" charset="0"/>
              </a:rPr>
              <a:t>.</a:t>
            </a:r>
          </a:p>
          <a:p>
            <a:pPr algn="just"/>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dečaka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brzi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nastupa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oko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dve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godine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kasnije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nego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devojčica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obično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13 </a:t>
            </a:r>
            <a:r>
              <a:rPr lang="en-GB" sz="2400" dirty="0" err="1">
                <a:latin typeface="Arial" panose="020B0604020202020204" pitchFamily="34" charset="0"/>
                <a:cs typeface="Arial" panose="020B0604020202020204" pitchFamily="34" charset="0"/>
              </a:rPr>
              <a:t>godina</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periodu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najveće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brzine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neki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dečaci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više</a:t>
            </a:r>
            <a:r>
              <a:rPr lang="en-GB" sz="2400" dirty="0">
                <a:latin typeface="Arial" panose="020B0604020202020204" pitchFamily="34" charset="0"/>
                <a:cs typeface="Arial" panose="020B0604020202020204" pitchFamily="34" charset="0"/>
              </a:rPr>
              <a:t> od 15 cm </a:t>
            </a:r>
            <a:r>
              <a:rPr lang="en-GB" sz="2400" dirty="0" err="1">
                <a:latin typeface="Arial" panose="020B0604020202020204" pitchFamily="34" charset="0"/>
                <a:cs typeface="Arial" panose="020B0604020202020204" pitchFamily="34" charset="0"/>
              </a:rPr>
              <a:t>godišnje</a:t>
            </a:r>
            <a:r>
              <a:rPr lang="en-GB" sz="2400" dirty="0">
                <a:latin typeface="Arial" panose="020B0604020202020204" pitchFamily="34" charset="0"/>
                <a:cs typeface="Arial" panose="020B0604020202020204" pitchFamily="34" charset="0"/>
              </a:rPr>
              <a:t>. </a:t>
            </a:r>
          </a:p>
          <a:p>
            <a:pPr algn="just"/>
            <a:r>
              <a:rPr lang="en-GB" sz="2400" dirty="0" err="1">
                <a:latin typeface="Arial" panose="020B0604020202020204" pitchFamily="34" charset="0"/>
                <a:cs typeface="Arial" panose="020B0604020202020204" pitchFamily="34" charset="0"/>
              </a:rPr>
              <a:t>Produbljivanje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glasa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dečaka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počinje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oko</a:t>
            </a:r>
            <a:r>
              <a:rPr lang="en-GB" sz="2400" dirty="0">
                <a:latin typeface="Arial" panose="020B0604020202020204" pitchFamily="34" charset="0"/>
                <a:cs typeface="Arial" panose="020B0604020202020204" pitchFamily="34" charset="0"/>
              </a:rPr>
              <a:t> 14. </a:t>
            </a:r>
            <a:r>
              <a:rPr lang="en-GB" sz="2400" dirty="0" err="1">
                <a:latin typeface="Arial" panose="020B0604020202020204" pitchFamily="34" charset="0"/>
                <a:cs typeface="Arial" panose="020B0604020202020204" pitchFamily="34" charset="0"/>
              </a:rPr>
              <a:t>godine</a:t>
            </a:r>
            <a:r>
              <a:rPr lang="en-GB" sz="2400" dirty="0">
                <a:latin typeface="Arial" panose="020B0604020202020204" pitchFamily="34" charset="0"/>
                <a:cs typeface="Arial" panose="020B0604020202020204" pitchFamily="34" charset="0"/>
              </a:rPr>
              <a:t>.</a:t>
            </a:r>
          </a:p>
        </p:txBody>
      </p:sp>
      <p:pic>
        <p:nvPicPr>
          <p:cNvPr id="6146" name="Picture 2" descr="Teenage lady girl holding a sanitary napkin in hand,painful menstruation or abdominal cramps,asian student clutches stomach with severe menstrual pain on the day of her period,dysmenorrhea concept Teenage lady girl holding a sanitary napkin in hand,painful menstruation or abdominal cramps,asian student clutches stomach with severe menstrual pain on the day of her period,dysmenorrhea concept adolescents changes stock pictures, royalty-free photos &amp; images">
            <a:extLst>
              <a:ext uri="{FF2B5EF4-FFF2-40B4-BE49-F238E27FC236}">
                <a16:creationId xmlns:a16="http://schemas.microsoft.com/office/drawing/2014/main" id="{1D3D3418-DA73-46AD-B1C4-C8D9AC7CE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376" y="16136"/>
            <a:ext cx="2458560" cy="16390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irl with a pimple young girl shocked to find a pimple on her face puberty body stock illustrations">
            <a:extLst>
              <a:ext uri="{FF2B5EF4-FFF2-40B4-BE49-F238E27FC236}">
                <a16:creationId xmlns:a16="http://schemas.microsoft.com/office/drawing/2014/main" id="{94D1074C-B138-45A6-ACA5-CA65E745B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652" y="16136"/>
            <a:ext cx="1873559" cy="20622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eenager friends sitting together and laughing Group of happy young friends sitting in college campus and talking. Cheerful group of  smiling girls and guys feeling relaxed after university exam. Excited millenials laughing and having fun outdoor. adolescents  stock pictures, royalty-free photos &amp; images">
            <a:extLst>
              <a:ext uri="{FF2B5EF4-FFF2-40B4-BE49-F238E27FC236}">
                <a16:creationId xmlns:a16="http://schemas.microsoft.com/office/drawing/2014/main" id="{89FADD43-4B7F-4C9E-90DA-FF254EC8A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6458" y="5315444"/>
            <a:ext cx="2293860" cy="152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47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38CC2-0842-4EBD-95B3-6CAB93B50981}"/>
              </a:ext>
            </a:extLst>
          </p:cNvPr>
          <p:cNvSpPr>
            <a:spLocks noGrp="1"/>
          </p:cNvSpPr>
          <p:nvPr>
            <p:ph type="title"/>
          </p:nvPr>
        </p:nvSpPr>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Telesne</a:t>
            </a:r>
            <a:r>
              <a:rPr lang="en-GB" sz="3600" b="1" dirty="0">
                <a:solidFill>
                  <a:srgbClr val="FF0000"/>
                </a:solidFill>
                <a:latin typeface="Arial" panose="020B0604020202020204" pitchFamily="34" charset="0"/>
                <a:cs typeface="Arial" panose="020B0604020202020204" pitchFamily="34" charset="0"/>
              </a:rPr>
              <a:t>/</a:t>
            </a:r>
            <a:r>
              <a:rPr lang="en-GB" sz="3600" b="1" dirty="0" err="1">
                <a:solidFill>
                  <a:srgbClr val="FF0000"/>
                </a:solidFill>
                <a:latin typeface="Arial" panose="020B0604020202020204" pitchFamily="34" charset="0"/>
                <a:cs typeface="Arial" panose="020B0604020202020204" pitchFamily="34" charset="0"/>
              </a:rPr>
              <a:t>fizičke</a:t>
            </a:r>
            <a:r>
              <a:rPr lang="en-GB" sz="3600" b="1" dirty="0">
                <a:solidFill>
                  <a:srgbClr val="FF0000"/>
                </a:solidFill>
                <a:latin typeface="Arial" panose="020B0604020202020204" pitchFamily="34" charset="0"/>
                <a:cs typeface="Arial" panose="020B0604020202020204" pitchFamily="34" charset="0"/>
              </a:rPr>
              <a:t> </a:t>
            </a:r>
            <a:r>
              <a:rPr lang="en-GB" sz="3600" b="1" dirty="0" err="1">
                <a:solidFill>
                  <a:srgbClr val="FF0000"/>
                </a:solidFill>
                <a:latin typeface="Arial" panose="020B0604020202020204" pitchFamily="34" charset="0"/>
                <a:cs typeface="Arial" panose="020B0604020202020204" pitchFamily="34" charset="0"/>
              </a:rPr>
              <a:t>promene</a:t>
            </a:r>
            <a:endParaRPr lang="sr-Latn-RS" sz="3600" b="1"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520F272-5E86-4E28-A04E-33083407762C}"/>
              </a:ext>
            </a:extLst>
          </p:cNvPr>
          <p:cNvSpPr>
            <a:spLocks noGrp="1"/>
          </p:cNvSpPr>
          <p:nvPr>
            <p:ph idx="1"/>
          </p:nvPr>
        </p:nvSpPr>
        <p:spPr>
          <a:xfrm>
            <a:off x="838199" y="1825625"/>
            <a:ext cx="10747159" cy="4351338"/>
          </a:xfrm>
        </p:spPr>
        <p:txBody>
          <a:bodyPr>
            <a:normAutofit/>
          </a:bodyPr>
          <a:lstStyle/>
          <a:p>
            <a:pPr algn="just"/>
            <a:r>
              <a:rPr lang="en-GB" sz="2400" dirty="0" err="1">
                <a:latin typeface="Arial" panose="020B0604020202020204" pitchFamily="34" charset="0"/>
                <a:cs typeface="Arial" panose="020B0604020202020204" pitchFamily="34" charset="0"/>
              </a:rPr>
              <a:t>Zbog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intenzivnog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telesnog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rizika</a:t>
            </a:r>
            <a:r>
              <a:rPr lang="en-GB" sz="2400" dirty="0">
                <a:latin typeface="Arial" panose="020B0604020202020204" pitchFamily="34" charset="0"/>
                <a:cs typeface="Arial" panose="020B0604020202020204" pitchFamily="34" charset="0"/>
              </a:rPr>
              <a:t> za </a:t>
            </a:r>
            <a:r>
              <a:rPr lang="en-GB" sz="2400" dirty="0" err="1">
                <a:latin typeface="Arial" panose="020B0604020202020204" pitchFamily="34" charset="0"/>
                <a:cs typeface="Arial" panose="020B0604020202020204" pitchFamily="34" charset="0"/>
              </a:rPr>
              <a:t>nastanak</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nepravilne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uhranjenosti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neophodna</a:t>
            </a:r>
            <a:r>
              <a:rPr lang="en-GB" sz="2400" dirty="0">
                <a:latin typeface="Arial" panose="020B0604020202020204" pitchFamily="34" charset="0"/>
                <a:cs typeface="Arial" panose="020B0604020202020204" pitchFamily="34" charset="0"/>
              </a:rPr>
              <a:t> je </a:t>
            </a:r>
            <a:r>
              <a:rPr lang="en-GB" sz="2400" dirty="0" err="1">
                <a:latin typeface="Arial" panose="020B0604020202020204" pitchFamily="34" charset="0"/>
                <a:cs typeface="Arial" panose="020B0604020202020204" pitchFamily="34" charset="0"/>
              </a:rPr>
              <a:t>uravnotežena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raznovrsna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ishrana</a:t>
            </a:r>
            <a:r>
              <a:rPr lang="en-GB" sz="2400" dirty="0">
                <a:latin typeface="Arial" panose="020B0604020202020204" pitchFamily="34" charset="0"/>
                <a:cs typeface="Arial" panose="020B0604020202020204" pitchFamily="34" charset="0"/>
              </a:rPr>
              <a:t>.</a:t>
            </a:r>
          </a:p>
          <a:p>
            <a:pPr algn="just"/>
            <a:r>
              <a:rPr lang="en-GB" sz="2400" dirty="0">
                <a:latin typeface="Arial" panose="020B0604020202020204" pitchFamily="34" charset="0"/>
                <a:cs typeface="Arial" panose="020B0604020202020204" pitchFamily="34" charset="0"/>
              </a:rPr>
              <a:t>Pored </a:t>
            </a:r>
            <a:r>
              <a:rPr lang="en-GB" sz="2400" dirty="0" err="1">
                <a:latin typeface="Arial" panose="020B0604020202020204" pitchFamily="34" charset="0"/>
                <a:cs typeface="Arial" panose="020B0604020202020204" pitchFamily="34" charset="0"/>
              </a:rPr>
              <a:t>pravilne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ishrane</a:t>
            </a:r>
            <a:r>
              <a:rPr lang="en-GB" sz="2400" dirty="0">
                <a:latin typeface="Arial" panose="020B0604020202020204" pitchFamily="34" charset="0"/>
                <a:cs typeface="Arial" panose="020B0604020202020204" pitchFamily="34" charset="0"/>
              </a:rPr>
              <a:t> za </a:t>
            </a:r>
            <a:r>
              <a:rPr lang="en-GB" sz="2400" dirty="0" err="1">
                <a:latin typeface="Arial" panose="020B0604020202020204" pitchFamily="34" charset="0"/>
                <a:cs typeface="Arial" panose="020B0604020202020204" pitchFamily="34" charset="0"/>
              </a:rPr>
              <a:t>pravilan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razvoj</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potrebna</a:t>
            </a:r>
            <a:r>
              <a:rPr lang="en-GB" sz="2400" dirty="0">
                <a:latin typeface="Arial" panose="020B0604020202020204" pitchFamily="34" charset="0"/>
                <a:cs typeface="Arial" panose="020B0604020202020204" pitchFamily="34" charset="0"/>
              </a:rPr>
              <a:t> je </a:t>
            </a:r>
            <a:r>
              <a:rPr lang="en-GB" sz="2400" dirty="0" err="1">
                <a:latin typeface="Arial" panose="020B0604020202020204" pitchFamily="34" charset="0"/>
                <a:cs typeface="Arial" panose="020B0604020202020204" pitchFamily="34" charset="0"/>
              </a:rPr>
              <a:t>redovna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fizička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aktivnost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Fizička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aktivnost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osigurava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pravilan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razvoj</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dobro </a:t>
            </a:r>
            <a:r>
              <a:rPr lang="en-GB" sz="2400" dirty="0" err="1">
                <a:latin typeface="Arial" panose="020B0604020202020204" pitchFamily="34" charset="0"/>
                <a:cs typeface="Arial" panose="020B0604020202020204" pitchFamily="34" charset="0"/>
              </a:rPr>
              <a:t>funkcionisanje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čitavog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organizma</a:t>
            </a:r>
            <a:r>
              <a:rPr lang="en-GB" sz="2400" dirty="0">
                <a:latin typeface="Arial" panose="020B0604020202020204" pitchFamily="34" charset="0"/>
                <a:cs typeface="Arial" panose="020B0604020202020204" pitchFamily="34" charset="0"/>
              </a:rPr>
              <a:t>. </a:t>
            </a:r>
          </a:p>
          <a:p>
            <a:pPr algn="just"/>
            <a:r>
              <a:rPr lang="en-GB" sz="2400" dirty="0" err="1">
                <a:latin typeface="Arial" panose="020B0604020202020204" pitchFamily="34" charset="0"/>
                <a:cs typeface="Arial" panose="020B0604020202020204" pitchFamily="34" charset="0"/>
              </a:rPr>
              <a:t>Pravilna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ishrana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redovna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fizička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aktivnost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tokom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adolescencije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smanjuju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rizik</a:t>
            </a:r>
            <a:r>
              <a:rPr lang="en-GB" sz="2400" dirty="0">
                <a:latin typeface="Arial" panose="020B0604020202020204" pitchFamily="34" charset="0"/>
                <a:cs typeface="Arial" panose="020B0604020202020204" pitchFamily="34" charset="0"/>
              </a:rPr>
              <a:t> od </a:t>
            </a:r>
            <a:r>
              <a:rPr lang="en-GB" sz="2400" dirty="0" err="1">
                <a:latin typeface="Arial" panose="020B0604020202020204" pitchFamily="34" charset="0"/>
                <a:cs typeface="Arial" panose="020B0604020202020204" pitchFamily="34" charset="0"/>
              </a:rPr>
              <a:t>razvoja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gojaznosti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drugih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hroničnih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oboljenja</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odraslom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dobu</a:t>
            </a:r>
            <a:r>
              <a:rPr lang="en-GB" sz="2400" dirty="0">
                <a:latin typeface="Arial" panose="020B0604020202020204" pitchFamily="34" charset="0"/>
                <a:cs typeface="Arial" panose="020B0604020202020204" pitchFamily="34" charset="0"/>
              </a:rPr>
              <a:t>.</a:t>
            </a:r>
          </a:p>
        </p:txBody>
      </p:sp>
      <p:pic>
        <p:nvPicPr>
          <p:cNvPr id="7170" name="Picture 2" descr="Concept-weight loss Concept-weight loss adolescents changes stock pictures, royalty-free photos &amp; images">
            <a:extLst>
              <a:ext uri="{FF2B5EF4-FFF2-40B4-BE49-F238E27FC236}">
                <a16:creationId xmlns:a16="http://schemas.microsoft.com/office/drawing/2014/main" id="{4B8F050F-4172-498B-9B05-A97BE10F75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64" r="9506"/>
          <a:stretch/>
        </p:blipFill>
        <p:spPr bwMode="auto">
          <a:xfrm>
            <a:off x="10203401" y="0"/>
            <a:ext cx="1988599" cy="1825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ake yourself stronger. Full-length shot of a teenage boy engaged in sport, looking focused while doing push-ups. Isolated on white background. Training, active lifestyle concept Full-length shot of a teenage boy engaged in sport, looking focused while doing push-ups. Isolated on white background. Training, active lifestyle concept. Horizontal shot. Web Banner puberty body stock pictures, royalty-free photos &amp; images">
            <a:extLst>
              <a:ext uri="{FF2B5EF4-FFF2-40B4-BE49-F238E27FC236}">
                <a16:creationId xmlns:a16="http://schemas.microsoft.com/office/drawing/2014/main" id="{8186280A-59C3-412E-A17C-852CA3E3D7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39"/>
          <a:stretch/>
        </p:blipFill>
        <p:spPr bwMode="auto">
          <a:xfrm>
            <a:off x="9481351" y="5219700"/>
            <a:ext cx="2645362" cy="16383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raining And Playing Teenage girl exercising in the gym with her coach. puberty body stock pictures, royalty-free photos &amp; images">
            <a:extLst>
              <a:ext uri="{FF2B5EF4-FFF2-40B4-BE49-F238E27FC236}">
                <a16:creationId xmlns:a16="http://schemas.microsoft.com/office/drawing/2014/main" id="{B443BC31-867C-4D04-A04A-C323ECDDC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828" y="5219700"/>
            <a:ext cx="2457451" cy="1638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iet Lifestyle Choice stock photo">
            <a:extLst>
              <a:ext uri="{FF2B5EF4-FFF2-40B4-BE49-F238E27FC236}">
                <a16:creationId xmlns:a16="http://schemas.microsoft.com/office/drawing/2014/main" id="{34770733-4B80-4E4D-A3D1-59B7D2F745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021" b="8610"/>
          <a:stretch/>
        </p:blipFill>
        <p:spPr bwMode="auto">
          <a:xfrm>
            <a:off x="7258905" y="0"/>
            <a:ext cx="2549713" cy="182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622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Funny Teen Girl with Smelly Armpits Teenager sweating from hormonal imbalance, puberty or hot weather. young woman with perspiration body odor problem puberty body stock illustrations">
            <a:extLst>
              <a:ext uri="{FF2B5EF4-FFF2-40B4-BE49-F238E27FC236}">
                <a16:creationId xmlns:a16="http://schemas.microsoft.com/office/drawing/2014/main" id="{142E6E3A-1748-492E-869E-C2D423C5B1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93"/>
          <a:stretch/>
        </p:blipFill>
        <p:spPr bwMode="auto">
          <a:xfrm>
            <a:off x="9274505" y="4742456"/>
            <a:ext cx="1948252" cy="19468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een Girl Shaving Armpit Vector Cartoon Illustration Teenager having a hard time removing underarm hair with razor adolescents changes stock illustrations">
            <a:extLst>
              <a:ext uri="{FF2B5EF4-FFF2-40B4-BE49-F238E27FC236}">
                <a16:creationId xmlns:a16="http://schemas.microsoft.com/office/drawing/2014/main" id="{D2EA8A8C-1112-48D6-9C38-5D9261E24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41" y="4681736"/>
            <a:ext cx="2030816" cy="20075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2A238CC2-0842-4EBD-95B3-6CAB93B50981}"/>
              </a:ext>
            </a:extLst>
          </p:cNvPr>
          <p:cNvSpPr>
            <a:spLocks noGrp="1"/>
          </p:cNvSpPr>
          <p:nvPr>
            <p:ph type="title"/>
          </p:nvPr>
        </p:nvSpPr>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Telesne</a:t>
            </a:r>
            <a:r>
              <a:rPr lang="en-GB" sz="3600" b="1" dirty="0">
                <a:solidFill>
                  <a:srgbClr val="FF0000"/>
                </a:solidFill>
                <a:latin typeface="Arial" panose="020B0604020202020204" pitchFamily="34" charset="0"/>
                <a:cs typeface="Arial" panose="020B0604020202020204" pitchFamily="34" charset="0"/>
              </a:rPr>
              <a:t>/</a:t>
            </a:r>
            <a:r>
              <a:rPr lang="en-GB" sz="3600" b="1" dirty="0" err="1">
                <a:solidFill>
                  <a:srgbClr val="FF0000"/>
                </a:solidFill>
                <a:latin typeface="Arial" panose="020B0604020202020204" pitchFamily="34" charset="0"/>
                <a:cs typeface="Arial" panose="020B0604020202020204" pitchFamily="34" charset="0"/>
              </a:rPr>
              <a:t>fizičke</a:t>
            </a:r>
            <a:r>
              <a:rPr lang="en-GB" sz="3600" b="1" dirty="0">
                <a:solidFill>
                  <a:srgbClr val="FF0000"/>
                </a:solidFill>
                <a:latin typeface="Arial" panose="020B0604020202020204" pitchFamily="34" charset="0"/>
                <a:cs typeface="Arial" panose="020B0604020202020204" pitchFamily="34" charset="0"/>
              </a:rPr>
              <a:t> </a:t>
            </a:r>
            <a:r>
              <a:rPr lang="en-GB" sz="3600" b="1" dirty="0" err="1">
                <a:solidFill>
                  <a:srgbClr val="FF0000"/>
                </a:solidFill>
                <a:latin typeface="Arial" panose="020B0604020202020204" pitchFamily="34" charset="0"/>
                <a:cs typeface="Arial" panose="020B0604020202020204" pitchFamily="34" charset="0"/>
              </a:rPr>
              <a:t>promene</a:t>
            </a:r>
            <a:endParaRPr lang="sr-Latn-RS" sz="3600" b="1"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520F272-5E86-4E28-A04E-33083407762C}"/>
              </a:ext>
            </a:extLst>
          </p:cNvPr>
          <p:cNvSpPr>
            <a:spLocks noGrp="1"/>
          </p:cNvSpPr>
          <p:nvPr>
            <p:ph idx="1"/>
          </p:nvPr>
        </p:nvSpPr>
        <p:spPr>
          <a:xfrm>
            <a:off x="838200" y="2246219"/>
            <a:ext cx="10515600" cy="3930743"/>
          </a:xfrm>
        </p:spPr>
        <p:txBody>
          <a:bodyPr>
            <a:normAutofit/>
          </a:bodyPr>
          <a:lstStyle/>
          <a:p>
            <a:pPr algn="just"/>
            <a:r>
              <a:rPr lang="en-GB" sz="2400" dirty="0">
                <a:latin typeface="Arial" panose="020B0604020202020204" pitchFamily="34" charset="0"/>
                <a:cs typeface="Arial" panose="020B0604020202020204" pitchFamily="34" charset="0"/>
              </a:rPr>
              <a:t>U </a:t>
            </a:r>
            <a:r>
              <a:rPr lang="en-GB" sz="2400" dirty="0" err="1">
                <a:latin typeface="Arial" panose="020B0604020202020204" pitchFamily="34" charset="0"/>
                <a:cs typeface="Arial" panose="020B0604020202020204" pitchFamily="34" charset="0"/>
              </a:rPr>
              <a:t>pubertetu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koža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dečaka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devojčica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postaje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masnija</a:t>
            </a:r>
            <a:r>
              <a:rPr lang="en-GB" sz="2400" dirty="0">
                <a:latin typeface="Arial" panose="020B0604020202020204" pitchFamily="34" charset="0"/>
                <a:cs typeface="Arial" panose="020B0604020202020204" pitchFamily="34" charset="0"/>
              </a:rPr>
              <a:t>, pa </a:t>
            </a:r>
            <a:r>
              <a:rPr lang="en-GB" sz="2400" dirty="0" err="1">
                <a:latin typeface="Arial" panose="020B0604020202020204" pitchFamily="34" charset="0"/>
                <a:cs typeface="Arial" panose="020B0604020202020204" pitchFamily="34" charset="0"/>
              </a:rPr>
              <a:t>mogu</a:t>
            </a:r>
            <a:r>
              <a:rPr lang="en-GB" sz="2400" dirty="0">
                <a:latin typeface="Arial" panose="020B0604020202020204" pitchFamily="34" charset="0"/>
                <a:cs typeface="Arial" panose="020B0604020202020204" pitchFamily="34" charset="0"/>
              </a:rPr>
              <a:t> da se </a:t>
            </a:r>
            <a:r>
              <a:rPr lang="en-GB" sz="2400" dirty="0" err="1">
                <a:latin typeface="Arial" panose="020B0604020202020204" pitchFamily="34" charset="0"/>
                <a:cs typeface="Arial" panose="020B0604020202020204" pitchFamily="34" charset="0"/>
              </a:rPr>
              <a:t>jave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miteseri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bubuljice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Razlog</a:t>
            </a:r>
            <a:r>
              <a:rPr lang="en-GB" sz="2400" dirty="0">
                <a:latin typeface="Arial" panose="020B0604020202020204" pitchFamily="34" charset="0"/>
                <a:cs typeface="Arial" panose="020B0604020202020204" pitchFamily="34" charset="0"/>
              </a:rPr>
              <a:t> je </a:t>
            </a:r>
            <a:r>
              <a:rPr lang="en-GB" sz="2400" dirty="0" err="1">
                <a:latin typeface="Arial" panose="020B0604020202020204" pitchFamily="34" charset="0"/>
                <a:cs typeface="Arial" panose="020B0604020202020204" pitchFamily="34" charset="0"/>
              </a:rPr>
              <a:t>uticaj</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polnih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hormona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lojne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žlezde</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koži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počinju</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stvaraju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mnogo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više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nego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ranije</a:t>
            </a:r>
            <a:r>
              <a:rPr lang="en-GB" sz="2400" dirty="0">
                <a:latin typeface="Arial" panose="020B0604020202020204" pitchFamily="34" charset="0"/>
                <a:cs typeface="Arial" panose="020B0604020202020204" pitchFamily="34" charset="0"/>
              </a:rPr>
              <a:t>.</a:t>
            </a:r>
          </a:p>
          <a:p>
            <a:pPr algn="just"/>
            <a:r>
              <a:rPr lang="en-GB" sz="2400" dirty="0">
                <a:latin typeface="Arial" panose="020B0604020202020204" pitchFamily="34" charset="0"/>
                <a:cs typeface="Arial" panose="020B0604020202020204" pitchFamily="34" charset="0"/>
              </a:rPr>
              <a:t>Pod </a:t>
            </a:r>
            <a:r>
              <a:rPr lang="en-GB" sz="2400" dirty="0" err="1">
                <a:latin typeface="Arial" panose="020B0604020202020204" pitchFamily="34" charset="0"/>
                <a:cs typeface="Arial" panose="020B0604020202020204" pitchFamily="34" charset="0"/>
              </a:rPr>
              <a:t>uticajem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polnih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hormona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takođe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počinje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intenzivnije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znojenje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Zbog</a:t>
            </a:r>
            <a:r>
              <a:rPr lang="en-GB" sz="2400" dirty="0">
                <a:latin typeface="Arial" panose="020B0604020202020204" pitchFamily="34" charset="0"/>
                <a:cs typeface="Arial" panose="020B0604020202020204" pitchFamily="34" charset="0"/>
              </a:rPr>
              <a:t> toga je </a:t>
            </a:r>
            <a:r>
              <a:rPr lang="en-GB" sz="2400" dirty="0" err="1">
                <a:latin typeface="Arial" panose="020B0604020202020204" pitchFamily="34" charset="0"/>
                <a:cs typeface="Arial" panose="020B0604020202020204" pitchFamily="34" charset="0"/>
              </a:rPr>
              <a:t>neophodno</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dečaci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devojčice</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pubertetu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vode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računa</a:t>
            </a:r>
            <a:r>
              <a:rPr lang="en-GB" sz="2400" dirty="0">
                <a:latin typeface="Arial" panose="020B0604020202020204" pitchFamily="34" charset="0"/>
                <a:cs typeface="Arial" panose="020B0604020202020204" pitchFamily="34" charset="0"/>
              </a:rPr>
              <a:t> da </a:t>
            </a:r>
            <a:r>
              <a:rPr lang="en-GB" sz="2400" dirty="0" err="1">
                <a:latin typeface="Arial" panose="020B0604020202020204" pitchFamily="34" charset="0"/>
                <a:cs typeface="Arial" panose="020B0604020202020204" pitchFamily="34" charset="0"/>
              </a:rPr>
              <a:t>redovno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održavaju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telesnu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higijenu</a:t>
            </a:r>
            <a:r>
              <a:rPr lang="en-GB" sz="2400" dirty="0">
                <a:latin typeface="Arial" panose="020B0604020202020204" pitchFamily="34" charset="0"/>
                <a:cs typeface="Arial" panose="020B0604020202020204" pitchFamily="34" charset="0"/>
              </a:rPr>
              <a:t>, da se </a:t>
            </a:r>
            <a:r>
              <a:rPr lang="en-GB" sz="2400" dirty="0" err="1">
                <a:latin typeface="Arial" panose="020B0604020202020204" pitchFamily="34" charset="0"/>
                <a:cs typeface="Arial" panose="020B0604020202020204" pitchFamily="34" charset="0"/>
              </a:rPr>
              <a:t>redovno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tuširaju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menjaju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odeću</a:t>
            </a:r>
            <a:r>
              <a:rPr lang="en-GB" sz="2400" dirty="0">
                <a:latin typeface="Arial" panose="020B0604020202020204" pitchFamily="34" charset="0"/>
                <a:cs typeface="Arial" panose="020B0604020202020204" pitchFamily="34" charset="0"/>
              </a:rPr>
              <a:t>.</a:t>
            </a:r>
          </a:p>
        </p:txBody>
      </p:sp>
      <p:pic>
        <p:nvPicPr>
          <p:cNvPr id="4106" name="Picture 10" descr="Young Man Shaving for the first Time Young man shaving while looking into the camera. He's got brown hair and is looking into the camera. adolescents changes stock pictures, royalty-free photos &amp; images">
            <a:extLst>
              <a:ext uri="{FF2B5EF4-FFF2-40B4-BE49-F238E27FC236}">
                <a16:creationId xmlns:a16="http://schemas.microsoft.com/office/drawing/2014/main" id="{C1A8C1C0-5E79-4E7F-BEF8-FA7585074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032" y="4949547"/>
            <a:ext cx="2609666" cy="17397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6585037-B596-46BD-B3CE-871EBD7590E3}"/>
              </a:ext>
            </a:extLst>
          </p:cNvPr>
          <p:cNvPicPr>
            <a:picLocks noChangeAspect="1"/>
          </p:cNvPicPr>
          <p:nvPr/>
        </p:nvPicPr>
        <p:blipFill rotWithShape="1">
          <a:blip r:embed="rId5"/>
          <a:srcRect t="12147" b="5566"/>
          <a:stretch/>
        </p:blipFill>
        <p:spPr>
          <a:xfrm>
            <a:off x="8575829" y="87358"/>
            <a:ext cx="1901166" cy="1881095"/>
          </a:xfrm>
          <a:prstGeom prst="rect">
            <a:avLst/>
          </a:prstGeom>
        </p:spPr>
      </p:pic>
    </p:spTree>
    <p:extLst>
      <p:ext uri="{BB962C8B-B14F-4D97-AF65-F5344CB8AC3E}">
        <p14:creationId xmlns:p14="http://schemas.microsoft.com/office/powerpoint/2010/main" val="2108725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238CC2-0842-4EBD-95B3-6CAB93B50981}"/>
              </a:ext>
            </a:extLst>
          </p:cNvPr>
          <p:cNvSpPr>
            <a:spLocks noGrp="1"/>
          </p:cNvSpPr>
          <p:nvPr>
            <p:ph type="title"/>
          </p:nvPr>
        </p:nvSpPr>
        <p:spPr>
          <a:xfrm>
            <a:off x="838200" y="365125"/>
            <a:ext cx="6388223" cy="1325563"/>
          </a:xfrm>
        </p:spPr>
        <p:txBody>
          <a:bodyPr>
            <a:normAutofit/>
          </a:bodyPr>
          <a:lstStyle/>
          <a:p>
            <a:r>
              <a:rPr lang="en-GB" sz="3600" b="1" dirty="0" err="1">
                <a:solidFill>
                  <a:srgbClr val="FF0000"/>
                </a:solidFill>
                <a:latin typeface="Arial" panose="020B0604020202020204" pitchFamily="34" charset="0"/>
                <a:cs typeface="Arial" panose="020B0604020202020204" pitchFamily="34" charset="0"/>
              </a:rPr>
              <a:t>Emocionalne</a:t>
            </a:r>
            <a:r>
              <a:rPr lang="en-GB" sz="3600" b="1" dirty="0">
                <a:solidFill>
                  <a:srgbClr val="FF0000"/>
                </a:solidFill>
                <a:latin typeface="Arial" panose="020B0604020202020204" pitchFamily="34" charset="0"/>
                <a:cs typeface="Arial" panose="020B0604020202020204" pitchFamily="34" charset="0"/>
              </a:rPr>
              <a:t> </a:t>
            </a:r>
            <a:r>
              <a:rPr lang="en-GB" sz="3600" b="1" dirty="0" err="1">
                <a:solidFill>
                  <a:srgbClr val="FF0000"/>
                </a:solidFill>
                <a:latin typeface="Arial" panose="020B0604020202020204" pitchFamily="34" charset="0"/>
                <a:cs typeface="Arial" panose="020B0604020202020204" pitchFamily="34" charset="0"/>
              </a:rPr>
              <a:t>promene</a:t>
            </a:r>
            <a:endParaRPr lang="sr-Latn-RS" sz="3600" b="1"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0769626-59EB-4846-8DE9-109C519F2210}"/>
              </a:ext>
            </a:extLst>
          </p:cNvPr>
          <p:cNvPicPr>
            <a:picLocks noChangeAspect="1"/>
          </p:cNvPicPr>
          <p:nvPr/>
        </p:nvPicPr>
        <p:blipFill>
          <a:blip r:embed="rId2"/>
          <a:stretch>
            <a:fillRect/>
          </a:stretch>
        </p:blipFill>
        <p:spPr>
          <a:xfrm>
            <a:off x="9124950" y="3695700"/>
            <a:ext cx="3067050" cy="3162300"/>
          </a:xfrm>
          <a:prstGeom prst="rect">
            <a:avLst/>
          </a:prstGeom>
        </p:spPr>
      </p:pic>
      <p:sp>
        <p:nvSpPr>
          <p:cNvPr id="6" name="Content Placeholder 4">
            <a:extLst>
              <a:ext uri="{FF2B5EF4-FFF2-40B4-BE49-F238E27FC236}">
                <a16:creationId xmlns:a16="http://schemas.microsoft.com/office/drawing/2014/main" id="{B90331D3-6D9B-4D07-9041-941151664BE9}"/>
              </a:ext>
            </a:extLst>
          </p:cNvPr>
          <p:cNvSpPr>
            <a:spLocks noGrp="1"/>
          </p:cNvSpPr>
          <p:nvPr>
            <p:ph idx="1"/>
          </p:nvPr>
        </p:nvSpPr>
        <p:spPr>
          <a:xfrm>
            <a:off x="762092" y="1690688"/>
            <a:ext cx="10515600" cy="4766124"/>
          </a:xfrm>
        </p:spPr>
        <p:txBody>
          <a:bodyPr>
            <a:normAutofit/>
          </a:bodyPr>
          <a:lstStyle/>
          <a:p>
            <a:pPr algn="just"/>
            <a:r>
              <a:rPr lang="en-GB" sz="2400" dirty="0">
                <a:latin typeface="Arial" panose="020B0604020202020204" pitchFamily="34" charset="0"/>
                <a:cs typeface="Arial" panose="020B0604020202020204" pitchFamily="34" charset="0"/>
              </a:rPr>
              <a:t>U </a:t>
            </a:r>
            <a:r>
              <a:rPr lang="en-GB" sz="2400" dirty="0" err="1">
                <a:latin typeface="Arial" panose="020B0604020202020204" pitchFamily="34" charset="0"/>
                <a:cs typeface="Arial" panose="020B0604020202020204" pitchFamily="34" charset="0"/>
              </a:rPr>
              <a:t>ovom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uzrastu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česti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periodi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intenzivnih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promenljivih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osećanja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uzrokovanih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hormonskim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kognitivnim</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mentalnim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telesnim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promenama</a:t>
            </a:r>
            <a:r>
              <a:rPr lang="en-GB" sz="2400" dirty="0">
                <a:latin typeface="Arial" panose="020B0604020202020204" pitchFamily="34" charset="0"/>
                <a:cs typeface="Arial" panose="020B0604020202020204" pitchFamily="34" charset="0"/>
              </a:rPr>
              <a:t>, pa </a:t>
            </a:r>
            <a:r>
              <a:rPr lang="en-GB" sz="2400" dirty="0" err="1">
                <a:latin typeface="Arial" panose="020B0604020202020204" pitchFamily="34" charset="0"/>
                <a:cs typeface="Arial" panose="020B0604020202020204" pitchFamily="34" charset="0"/>
              </a:rPr>
              <a:t>su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reakcije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burnije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pozitivnih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negativnih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emocija</a:t>
            </a:r>
            <a:r>
              <a:rPr lang="en-GB" sz="2400" dirty="0">
                <a:latin typeface="Arial" panose="020B0604020202020204" pitchFamily="34" charset="0"/>
                <a:cs typeface="Arial" panose="020B0604020202020204" pitchFamily="34" charset="0"/>
              </a:rPr>
              <a:t>.</a:t>
            </a:r>
          </a:p>
          <a:p>
            <a:pPr algn="just"/>
            <a:r>
              <a:rPr lang="en-GB" sz="2400" dirty="0" err="1">
                <a:latin typeface="Arial" panose="020B0604020202020204" pitchFamily="34" charset="0"/>
                <a:cs typeface="Arial" panose="020B0604020202020204" pitchFamily="34" charset="0"/>
              </a:rPr>
              <a:t>Zbog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želje</a:t>
            </a:r>
            <a:r>
              <a:rPr lang="en-GB" sz="2400" dirty="0">
                <a:latin typeface="Arial" panose="020B0604020202020204" pitchFamily="34" charset="0"/>
                <a:cs typeface="Arial" panose="020B0604020202020204" pitchFamily="34" charset="0"/>
              </a:rPr>
              <a:t> ka </a:t>
            </a:r>
            <a:r>
              <a:rPr lang="en-GB" sz="2400" dirty="0" err="1">
                <a:latin typeface="Arial" panose="020B0604020202020204" pitchFamily="34" charset="0"/>
                <a:cs typeface="Arial" panose="020B0604020202020204" pitchFamily="34" charset="0"/>
              </a:rPr>
              <a:t>nezavisnošću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ali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potrebe</a:t>
            </a:r>
            <a:r>
              <a:rPr lang="en-GB" sz="2400" dirty="0">
                <a:latin typeface="Arial" panose="020B0604020202020204" pitchFamily="34" charset="0"/>
                <a:cs typeface="Arial" panose="020B0604020202020204" pitchFamily="34" charset="0"/>
              </a:rPr>
              <a:t> za </a:t>
            </a:r>
            <a:r>
              <a:rPr lang="en-GB" sz="2400" dirty="0" err="1">
                <a:latin typeface="Arial" panose="020B0604020202020204" pitchFamily="34" charset="0"/>
                <a:cs typeface="Arial" panose="020B0604020202020204" pitchFamily="34" charset="0"/>
              </a:rPr>
              <a:t>podrškom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roditelja</a:t>
            </a:r>
            <a:r>
              <a:rPr lang="en-GB" sz="2400" dirty="0">
                <a:latin typeface="Arial" panose="020B0604020202020204" pitchFamily="34" charset="0"/>
                <a:cs typeface="Arial" panose="020B0604020202020204" pitchFamily="34" charset="0"/>
              </a:rPr>
              <a:t>, u </a:t>
            </a:r>
            <a:r>
              <a:rPr lang="en-GB" sz="2400" dirty="0" err="1">
                <a:latin typeface="Arial" panose="020B0604020202020204" pitchFamily="34" charset="0"/>
                <a:cs typeface="Arial" panose="020B0604020202020204" pitchFamily="34" charset="0"/>
              </a:rPr>
              <a:t>ovom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periodu</a:t>
            </a:r>
            <a:r>
              <a:rPr lang="en-GB" sz="2400" dirty="0">
                <a:latin typeface="Arial" panose="020B0604020202020204" pitchFamily="34" charset="0"/>
                <a:cs typeface="Arial" panose="020B0604020202020204" pitchFamily="34" charset="0"/>
              </a:rPr>
              <a:t> se </a:t>
            </a:r>
            <a:r>
              <a:rPr lang="en-GB" sz="2400" dirty="0" err="1">
                <a:latin typeface="Arial" panose="020B0604020202020204" pitchFamily="34" charset="0"/>
                <a:cs typeface="Arial" panose="020B0604020202020204" pitchFamily="34" charset="0"/>
              </a:rPr>
              <a:t>javljaju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česti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konflikti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roditeljima</a:t>
            </a:r>
            <a:r>
              <a:rPr lang="en-GB" sz="2400" dirty="0">
                <a:latin typeface="Arial" panose="020B0604020202020204" pitchFamily="34" charset="0"/>
                <a:cs typeface="Arial" panose="020B0604020202020204" pitchFamily="34" charset="0"/>
              </a:rPr>
              <a:t>.</a:t>
            </a:r>
          </a:p>
          <a:p>
            <a:pPr algn="just"/>
            <a:endParaRPr lang="en-GB" sz="2400" dirty="0">
              <a:latin typeface="Arial" panose="020B0604020202020204" pitchFamily="34" charset="0"/>
              <a:cs typeface="Arial" panose="020B0604020202020204" pitchFamily="34" charset="0"/>
            </a:endParaRPr>
          </a:p>
          <a:p>
            <a:pPr algn="just"/>
            <a:endParaRPr lang="en-GB" sz="2400"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20593B6-8D14-4419-95ED-B32C36ED654A}"/>
              </a:ext>
            </a:extLst>
          </p:cNvPr>
          <p:cNvPicPr>
            <a:picLocks noChangeAspect="1"/>
          </p:cNvPicPr>
          <p:nvPr/>
        </p:nvPicPr>
        <p:blipFill>
          <a:blip r:embed="rId3"/>
          <a:stretch>
            <a:fillRect/>
          </a:stretch>
        </p:blipFill>
        <p:spPr>
          <a:xfrm>
            <a:off x="9229725" y="82904"/>
            <a:ext cx="2857500" cy="1152525"/>
          </a:xfrm>
          <a:prstGeom prst="rect">
            <a:avLst/>
          </a:prstGeom>
        </p:spPr>
      </p:pic>
      <p:sp>
        <p:nvSpPr>
          <p:cNvPr id="7" name="Content Placeholder 4">
            <a:extLst>
              <a:ext uri="{FF2B5EF4-FFF2-40B4-BE49-F238E27FC236}">
                <a16:creationId xmlns:a16="http://schemas.microsoft.com/office/drawing/2014/main" id="{30638330-F1F8-4FAE-BA21-83394523FD9A}"/>
              </a:ext>
            </a:extLst>
          </p:cNvPr>
          <p:cNvSpPr txBox="1">
            <a:spLocks/>
          </p:cNvSpPr>
          <p:nvPr/>
        </p:nvSpPr>
        <p:spPr>
          <a:xfrm>
            <a:off x="774345" y="3872894"/>
            <a:ext cx="8438966" cy="2165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400" dirty="0" err="1">
                <a:latin typeface="Arial" panose="020B0604020202020204" pitchFamily="34" charset="0"/>
                <a:cs typeface="Arial" panose="020B0604020202020204" pitchFamily="34" charset="0"/>
              </a:rPr>
              <a:t>Usled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razvojnih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promena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ali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velikih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pritisaka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društva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vezanih</a:t>
            </a:r>
            <a:r>
              <a:rPr lang="en-GB" sz="2400" dirty="0">
                <a:latin typeface="Arial" panose="020B0604020202020204" pitchFamily="34" charset="0"/>
                <a:cs typeface="Arial" panose="020B0604020202020204" pitchFamily="34" charset="0"/>
              </a:rPr>
              <a:t> za </a:t>
            </a:r>
            <a:r>
              <a:rPr lang="en-GB" sz="2400" dirty="0" err="1">
                <a:latin typeface="Arial" panose="020B0604020202020204" pitchFamily="34" charset="0"/>
                <a:cs typeface="Arial" panose="020B0604020202020204" pitchFamily="34" charset="0"/>
              </a:rPr>
              <a:t>izgled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veoma</a:t>
            </a:r>
            <a:r>
              <a:rPr lang="en-GB" sz="2400" dirty="0">
                <a:latin typeface="Arial" panose="020B0604020202020204" pitchFamily="34" charset="0"/>
                <a:cs typeface="Arial" panose="020B0604020202020204" pitchFamily="34" charset="0"/>
              </a:rPr>
              <a:t> je </a:t>
            </a:r>
            <a:r>
              <a:rPr lang="en-GB" sz="2400" dirty="0" err="1">
                <a:latin typeface="Arial" panose="020B0604020202020204" pitchFamily="34" charset="0"/>
                <a:cs typeface="Arial" panose="020B0604020202020204" pitchFamily="34" charset="0"/>
              </a:rPr>
              <a:t>izražena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briga</a:t>
            </a:r>
            <a:r>
              <a:rPr lang="en-GB" sz="2400" dirty="0">
                <a:latin typeface="Arial" panose="020B0604020202020204" pitchFamily="34" charset="0"/>
                <a:cs typeface="Arial" panose="020B0604020202020204" pitchFamily="34" charset="0"/>
              </a:rPr>
              <a:t> o </a:t>
            </a:r>
            <a:r>
              <a:rPr lang="en-GB" sz="2400" dirty="0" err="1">
                <a:latin typeface="Arial" panose="020B0604020202020204" pitchFamily="34" charset="0"/>
                <a:cs typeface="Arial" panose="020B0604020202020204" pitchFamily="34" charset="0"/>
              </a:rPr>
              <a:t>izgledu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odeći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imidžu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tela</a:t>
            </a:r>
            <a:r>
              <a:rPr lang="en-GB" sz="2400" dirty="0">
                <a:latin typeface="Arial" panose="020B0604020202020204" pitchFamily="34" charset="0"/>
                <a:cs typeface="Arial" panose="020B0604020202020204" pitchFamily="34" charset="0"/>
              </a:rPr>
              <a:t>“, pa se </a:t>
            </a:r>
            <a:r>
              <a:rPr lang="en-GB" sz="2400" dirty="0" err="1">
                <a:latin typeface="Arial" panose="020B0604020202020204" pitchFamily="34" charset="0"/>
                <a:cs typeface="Arial" panose="020B0604020202020204" pitchFamily="34" charset="0"/>
              </a:rPr>
              <a:t>stalno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porede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vršnjacima</a:t>
            </a:r>
            <a:r>
              <a:rPr lang="en-GB" sz="2400" dirty="0">
                <a:latin typeface="Arial" panose="020B0604020202020204" pitchFamily="34" charset="0"/>
                <a:cs typeface="Arial" panose="020B0604020202020204" pitchFamily="34" charset="0"/>
              </a:rPr>
              <a:t>.</a:t>
            </a:r>
          </a:p>
          <a:p>
            <a:pPr algn="just"/>
            <a:r>
              <a:rPr lang="en-GB" sz="2400" dirty="0" err="1">
                <a:latin typeface="Arial" panose="020B0604020202020204" pitchFamily="34" charset="0"/>
                <a:cs typeface="Arial" panose="020B0604020202020204" pitchFamily="34" charset="0"/>
              </a:rPr>
              <a:t>Prisutna</a:t>
            </a:r>
            <a:r>
              <a:rPr lang="en-GB" sz="2400" dirty="0">
                <a:latin typeface="Arial" panose="020B0604020202020204" pitchFamily="34" charset="0"/>
                <a:cs typeface="Arial" panose="020B0604020202020204" pitchFamily="34" charset="0"/>
              </a:rPr>
              <a:t> je </a:t>
            </a:r>
            <a:r>
              <a:rPr lang="en-GB" sz="2400" dirty="0" err="1">
                <a:latin typeface="Arial" panose="020B0604020202020204" pitchFamily="34" charset="0"/>
                <a:cs typeface="Arial" panose="020B0604020202020204" pitchFamily="34" charset="0"/>
              </a:rPr>
              <a:t>izražena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osetljivost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pitanje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ličnog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izgleda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nezadovoljstvo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fizičkim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izgledom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što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uzrokuje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intenzivne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promene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raspoloženja</a:t>
            </a:r>
            <a:r>
              <a:rPr lang="en-GB" sz="2400" dirty="0">
                <a:latin typeface="Arial" panose="020B0604020202020204" pitchFamily="34" charset="0"/>
                <a:cs typeface="Arial" panose="020B0604020202020204" pitchFamily="34" charset="0"/>
              </a:rPr>
              <a:t>.</a:t>
            </a:r>
          </a:p>
          <a:p>
            <a:pPr algn="just"/>
            <a:endParaRPr lang="en-GB" sz="2400" dirty="0">
              <a:solidFill>
                <a:srgbClr val="FF0000"/>
              </a:solidFill>
              <a:latin typeface="Arial" panose="020B0604020202020204" pitchFamily="34" charset="0"/>
              <a:cs typeface="Arial" panose="020B0604020202020204" pitchFamily="34" charset="0"/>
            </a:endParaRPr>
          </a:p>
          <a:p>
            <a:pPr algn="just"/>
            <a:endParaRPr lang="en-GB" sz="2400" dirty="0">
              <a:solidFill>
                <a:srgbClr val="FF0000"/>
              </a:solidFill>
              <a:latin typeface="Arial" panose="020B0604020202020204" pitchFamily="34" charset="0"/>
              <a:cs typeface="Arial" panose="020B0604020202020204" pitchFamily="34" charset="0"/>
            </a:endParaRPr>
          </a:p>
          <a:p>
            <a:pPr algn="just"/>
            <a:endParaRPr lang="en-GB" sz="2400" dirty="0">
              <a:solidFill>
                <a:srgbClr val="FF0000"/>
              </a:solidFill>
              <a:latin typeface="Arial" panose="020B0604020202020204" pitchFamily="34" charset="0"/>
              <a:cs typeface="Arial" panose="020B0604020202020204" pitchFamily="34" charset="0"/>
            </a:endParaRPr>
          </a:p>
        </p:txBody>
      </p:sp>
      <p:pic>
        <p:nvPicPr>
          <p:cNvPr id="5122" name="Picture 2" descr="Cyber bullying at high school Upset and depressed girl holding smartphone sitting on college campus floor holding head. University sad student suffering from depression sitting on floor at high school. Lonely bullied teen in difficulty with copy space. adolescents  stock pictures, royalty-free photos &amp; images">
            <a:extLst>
              <a:ext uri="{FF2B5EF4-FFF2-40B4-BE49-F238E27FC236}">
                <a16:creationId xmlns:a16="http://schemas.microsoft.com/office/drawing/2014/main" id="{331F8143-205D-4D65-8392-11758BB791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922" y="39507"/>
            <a:ext cx="2351028" cy="156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04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TotalTime>
  <Words>1250</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Calibri Light</vt:lpstr>
      <vt:lpstr>Office Theme</vt:lpstr>
      <vt:lpstr>RAZVOJNE KARAKTERISTIKE MLADIH UZRASTA 11 DO 14 GODINA</vt:lpstr>
      <vt:lpstr>Adolescencija</vt:lpstr>
      <vt:lpstr>Pubertetski razvoj</vt:lpstr>
      <vt:lpstr>Pubertetski razvoj</vt:lpstr>
      <vt:lpstr>Pubertetski razvoj</vt:lpstr>
      <vt:lpstr>Telesne/fizičke promene</vt:lpstr>
      <vt:lpstr>Telesne/fizičke promene</vt:lpstr>
      <vt:lpstr>Telesne/fizičke promene</vt:lpstr>
      <vt:lpstr>Emocionalne promene</vt:lpstr>
      <vt:lpstr>Socijalni razvoj</vt:lpstr>
      <vt:lpstr>Saveti za pravilnu ishranu</vt:lpstr>
      <vt:lpstr>Saveti za fizičku aktivnost</vt:lpstr>
      <vt:lpstr>Saveti za roditelje</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IZJZV</dc:creator>
  <cp:lastModifiedBy>Korisnik</cp:lastModifiedBy>
  <cp:revision>83</cp:revision>
  <dcterms:created xsi:type="dcterms:W3CDTF">2022-09-09T08:29:40Z</dcterms:created>
  <dcterms:modified xsi:type="dcterms:W3CDTF">2024-01-25T10:33:04Z</dcterms:modified>
</cp:coreProperties>
</file>